
<file path=[Content_Types].xml><?xml version="1.0" encoding="utf-8"?>
<Types xmlns="http://schemas.openxmlformats.org/package/2006/content-types">
  <Default Extension="xml" ContentType="application/xml"/>
  <Default Extension="doc" ContentType="application/msword"/>
  <Default Extension="jpg" ContentType="image/jpeg"/>
  <Default Extension="jpeg" ContentType="image/jpeg"/>
  <Default Extension="emf" ContentType="image/x-emf"/>
  <Default Extension="mp4" ContentType="video/mp4"/>
  <Default Extension="rels" ContentType="application/vnd.openxmlformats-package.relationships+xml"/>
  <Default Extension="vml" ContentType="application/vnd.openxmlformats-officedocument.vmlDrawing"/>
  <Default Extension="mov" ContentType="video/quicktime"/>
  <Default Extension="png" ContentType="image/png"/>
  <Default Extension="bin" ContentType="audi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41"/>
  </p:notesMasterIdLst>
  <p:handoutMasterIdLst>
    <p:handoutMasterId r:id="rId42"/>
  </p:handoutMasterIdLst>
  <p:sldIdLst>
    <p:sldId id="480" r:id="rId3"/>
    <p:sldId id="417" r:id="rId4"/>
    <p:sldId id="418" r:id="rId5"/>
    <p:sldId id="481" r:id="rId6"/>
    <p:sldId id="482" r:id="rId7"/>
    <p:sldId id="484" r:id="rId8"/>
    <p:sldId id="485" r:id="rId9"/>
    <p:sldId id="486" r:id="rId10"/>
    <p:sldId id="483" r:id="rId11"/>
    <p:sldId id="421" r:id="rId12"/>
    <p:sldId id="419" r:id="rId13"/>
    <p:sldId id="422" r:id="rId14"/>
    <p:sldId id="423" r:id="rId15"/>
    <p:sldId id="420" r:id="rId16"/>
    <p:sldId id="488" r:id="rId17"/>
    <p:sldId id="487" r:id="rId18"/>
    <p:sldId id="426" r:id="rId19"/>
    <p:sldId id="427" r:id="rId20"/>
    <p:sldId id="428" r:id="rId21"/>
    <p:sldId id="429" r:id="rId22"/>
    <p:sldId id="430" r:id="rId23"/>
    <p:sldId id="431" r:id="rId24"/>
    <p:sldId id="432" r:id="rId25"/>
    <p:sldId id="433" r:id="rId26"/>
    <p:sldId id="434" r:id="rId27"/>
    <p:sldId id="475" r:id="rId28"/>
    <p:sldId id="436" r:id="rId29"/>
    <p:sldId id="437" r:id="rId30"/>
    <p:sldId id="476" r:id="rId31"/>
    <p:sldId id="439" r:id="rId32"/>
    <p:sldId id="477" r:id="rId33"/>
    <p:sldId id="441" r:id="rId34"/>
    <p:sldId id="442" r:id="rId35"/>
    <p:sldId id="473" r:id="rId36"/>
    <p:sldId id="474" r:id="rId37"/>
    <p:sldId id="444" r:id="rId38"/>
    <p:sldId id="445" r:id="rId39"/>
    <p:sldId id="446" r:id="rId40"/>
  </p:sldIdLst>
  <p:sldSz cx="9144000" cy="5715000" type="screen16x10"/>
  <p:notesSz cx="6858000" cy="9144000"/>
  <p:defaultTextStyle>
    <a:defPPr>
      <a:defRPr lang="en-US"/>
    </a:defPPr>
    <a:lvl1pPr marL="0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10183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20366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30548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40731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50914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61097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71279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81462" algn="l" defTabSz="82036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orient="horz" pos="1800">
          <p15:clr>
            <a:srgbClr val="A4A3A4"/>
          </p15:clr>
        </p15:guide>
        <p15:guide id="1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67" autoAdjust="0"/>
    <p:restoredTop sz="50000" autoAdjust="0"/>
  </p:normalViewPr>
  <p:slideViewPr>
    <p:cSldViewPr showGuides="1">
      <p:cViewPr varScale="1">
        <p:scale>
          <a:sx n="59" d="100"/>
          <a:sy n="59" d="100"/>
        </p:scale>
        <p:origin x="2640" y="176"/>
      </p:cViewPr>
      <p:guideLst>
        <p:guide pos="3839"/>
        <p:guide orient="horz" pos="2160"/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11/26/15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‹Nr.›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bin>
</file>

<file path=ppt/media/image1.jpg>
</file>

<file path=ppt/media/image11.png>
</file>

<file path=ppt/media/image12.png>
</file>

<file path=ppt/media/image13.jpg>
</file>

<file path=ppt/media/image14.jpg>
</file>

<file path=ppt/media/image15.jpg>
</file>

<file path=ppt/media/image16.jpeg>
</file>

<file path=ppt/media/image17.png>
</file>

<file path=ppt/media/image18.jpg>
</file>

<file path=ppt/media/image19.jpg>
</file>

<file path=ppt/media/image3.png>
</file>

<file path=ppt/media/image4.jpg>
</file>

<file path=ppt/media/image5.jpg>
</file>

<file path=ppt/media/image6.jpg>
</file>

<file path=ppt/media/image7.jpg>
</file>

<file path=ppt/media/image9.jp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11/26/15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20366" rtl="0" eaLnBrk="1" latinLnBrk="0" hangingPunct="1">
      <a:defRPr sz="1100" kern="1200">
        <a:solidFill>
          <a:schemeClr val="tx2"/>
        </a:solidFill>
        <a:latin typeface="+mn-lt"/>
        <a:ea typeface="+mn-ea"/>
        <a:cs typeface="+mn-cs"/>
      </a:defRPr>
    </a:lvl1pPr>
    <a:lvl2pPr marL="410183" algn="l" defTabSz="820366" rtl="0" eaLnBrk="1" latinLnBrk="0" hangingPunct="1">
      <a:defRPr sz="1100" kern="1200">
        <a:solidFill>
          <a:schemeClr val="tx2"/>
        </a:solidFill>
        <a:latin typeface="+mn-lt"/>
        <a:ea typeface="+mn-ea"/>
        <a:cs typeface="+mn-cs"/>
      </a:defRPr>
    </a:lvl2pPr>
    <a:lvl3pPr marL="820366" algn="l" defTabSz="820366" rtl="0" eaLnBrk="1" latinLnBrk="0" hangingPunct="1">
      <a:defRPr sz="1100" kern="1200">
        <a:solidFill>
          <a:schemeClr val="tx2"/>
        </a:solidFill>
        <a:latin typeface="+mn-lt"/>
        <a:ea typeface="+mn-ea"/>
        <a:cs typeface="+mn-cs"/>
      </a:defRPr>
    </a:lvl3pPr>
    <a:lvl4pPr marL="1230548" algn="l" defTabSz="820366" rtl="0" eaLnBrk="1" latinLnBrk="0" hangingPunct="1">
      <a:defRPr sz="1100" kern="1200">
        <a:solidFill>
          <a:schemeClr val="tx2"/>
        </a:solidFill>
        <a:latin typeface="+mn-lt"/>
        <a:ea typeface="+mn-ea"/>
        <a:cs typeface="+mn-cs"/>
      </a:defRPr>
    </a:lvl4pPr>
    <a:lvl5pPr marL="1640731" algn="l" defTabSz="820366" rtl="0" eaLnBrk="1" latinLnBrk="0" hangingPunct="1">
      <a:defRPr sz="1100" kern="1200">
        <a:solidFill>
          <a:schemeClr val="tx2"/>
        </a:solidFill>
        <a:latin typeface="+mn-lt"/>
        <a:ea typeface="+mn-ea"/>
        <a:cs typeface="+mn-cs"/>
      </a:defRPr>
    </a:lvl5pPr>
    <a:lvl6pPr marL="2050914" algn="l" defTabSz="820366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461097" algn="l" defTabSz="820366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871279" algn="l" defTabSz="820366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281462" algn="l" defTabSz="820366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81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3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8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5200" y="1248839"/>
            <a:ext cx="5257800" cy="274902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3700" cap="none" baseline="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5200" y="4106334"/>
            <a:ext cx="5257800" cy="1037167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900" b="0">
                <a:solidFill>
                  <a:schemeClr val="tx1"/>
                </a:solidFill>
              </a:defRPr>
            </a:lvl1pPr>
            <a:lvl2pPr marL="410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03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05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0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0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10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71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8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11/26/15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1" y="228869"/>
            <a:ext cx="1066800" cy="4914634"/>
          </a:xfrm>
        </p:spPr>
        <p:txBody>
          <a:bodyPr vert="eaVert"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28869"/>
            <a:ext cx="6400800" cy="4914634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11/26/15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11/26/15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704169"/>
            <a:ext cx="5257800" cy="1608667"/>
          </a:xfrm>
        </p:spPr>
        <p:txBody>
          <a:bodyPr anchor="t">
            <a:normAutofit/>
          </a:bodyPr>
          <a:lstStyle>
            <a:lvl1pPr algn="l">
              <a:defRPr sz="3700" b="0" cap="none" baseline="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603504"/>
            <a:ext cx="5257800" cy="1080823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00">
                <a:solidFill>
                  <a:schemeClr val="tx1"/>
                </a:solidFill>
              </a:defRPr>
            </a:lvl1pPr>
            <a:lvl2pPr marL="4101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203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30548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640731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2050914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461097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87127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28146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170"/>
            <a:ext cx="3733800" cy="37253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 marL="1353603">
              <a:defRPr sz="1300"/>
            </a:lvl5pPr>
            <a:lvl6pPr marL="1353603">
              <a:defRPr sz="1300"/>
            </a:lvl6pPr>
            <a:lvl7pPr marL="1353603">
              <a:defRPr sz="1300"/>
            </a:lvl7pPr>
            <a:lvl8pPr marL="1353603">
              <a:defRPr sz="1300"/>
            </a:lvl8pPr>
            <a:lvl9pPr marL="1353603">
              <a:defRPr sz="13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418170"/>
            <a:ext cx="3733800" cy="37253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 marL="1353603">
              <a:defRPr sz="1300"/>
            </a:lvl5pPr>
            <a:lvl6pPr marL="1353603">
              <a:defRPr sz="1300"/>
            </a:lvl6pPr>
            <a:lvl7pPr marL="1353603">
              <a:defRPr sz="1300"/>
            </a:lvl7pPr>
            <a:lvl8pPr marL="1353603">
              <a:defRPr sz="1300"/>
            </a:lvl8pPr>
            <a:lvl9pPr marL="1353603">
              <a:defRPr sz="13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11/26/15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56" y="1340697"/>
            <a:ext cx="3730751" cy="42672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600" b="1"/>
            </a:lvl1pPr>
            <a:lvl2pPr marL="410183" indent="0">
              <a:buNone/>
              <a:defRPr sz="1800" b="1"/>
            </a:lvl2pPr>
            <a:lvl3pPr marL="820366" indent="0">
              <a:buNone/>
              <a:defRPr sz="1600" b="1"/>
            </a:lvl3pPr>
            <a:lvl4pPr marL="1230548" indent="0">
              <a:buNone/>
              <a:defRPr sz="1400" b="1"/>
            </a:lvl4pPr>
            <a:lvl5pPr marL="1640731" indent="0">
              <a:buNone/>
              <a:defRPr sz="1400" b="1"/>
            </a:lvl5pPr>
            <a:lvl6pPr marL="2050914" indent="0">
              <a:buNone/>
              <a:defRPr sz="1400" b="1"/>
            </a:lvl6pPr>
            <a:lvl7pPr marL="2461097" indent="0">
              <a:buNone/>
              <a:defRPr sz="1400" b="1"/>
            </a:lvl7pPr>
            <a:lvl8pPr marL="2871279" indent="0">
              <a:buNone/>
              <a:defRPr sz="1400" b="1"/>
            </a:lvl8pPr>
            <a:lvl9pPr marL="3281462" indent="0">
              <a:buNone/>
              <a:defRPr sz="14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1841500"/>
            <a:ext cx="3733800" cy="3302000"/>
          </a:xfrm>
        </p:spPr>
        <p:txBody>
          <a:bodyPr>
            <a:normAutofit/>
          </a:bodyPr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 marL="1353603">
              <a:defRPr sz="1300"/>
            </a:lvl5pPr>
            <a:lvl6pPr marL="1353603">
              <a:defRPr sz="1300"/>
            </a:lvl6pPr>
            <a:lvl7pPr marL="1353603">
              <a:defRPr sz="1300"/>
            </a:lvl7pPr>
            <a:lvl8pPr marL="1353603">
              <a:defRPr sz="1300"/>
            </a:lvl8pPr>
            <a:lvl9pPr marL="1353603">
              <a:defRPr sz="13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7455" y="1340697"/>
            <a:ext cx="3730751" cy="42672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600" b="1"/>
            </a:lvl1pPr>
            <a:lvl2pPr marL="410183" indent="0">
              <a:buNone/>
              <a:defRPr sz="1800" b="1"/>
            </a:lvl2pPr>
            <a:lvl3pPr marL="820366" indent="0">
              <a:buNone/>
              <a:defRPr sz="1600" b="1"/>
            </a:lvl3pPr>
            <a:lvl4pPr marL="1230548" indent="0">
              <a:buNone/>
              <a:defRPr sz="1400" b="1"/>
            </a:lvl4pPr>
            <a:lvl5pPr marL="1640731" indent="0">
              <a:buNone/>
              <a:defRPr sz="1400" b="1"/>
            </a:lvl5pPr>
            <a:lvl6pPr marL="2050914" indent="0">
              <a:buNone/>
              <a:defRPr sz="1400" b="1"/>
            </a:lvl6pPr>
            <a:lvl7pPr marL="2461097" indent="0">
              <a:buNone/>
              <a:defRPr sz="1400" b="1"/>
            </a:lvl7pPr>
            <a:lvl8pPr marL="2871279" indent="0">
              <a:buNone/>
              <a:defRPr sz="1400" b="1"/>
            </a:lvl8pPr>
            <a:lvl9pPr marL="3281462" indent="0">
              <a:buNone/>
              <a:defRPr sz="1400" b="1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4400" y="1841500"/>
            <a:ext cx="3733800" cy="3302000"/>
          </a:xfrm>
        </p:spPr>
        <p:txBody>
          <a:bodyPr>
            <a:normAutofit/>
          </a:bodyPr>
          <a:lstStyle>
            <a:lvl1pPr>
              <a:defRPr sz="13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 marL="1353603">
              <a:defRPr sz="1300"/>
            </a:lvl5pPr>
            <a:lvl6pPr marL="1353603">
              <a:defRPr sz="1300"/>
            </a:lvl6pPr>
            <a:lvl7pPr marL="1353603">
              <a:defRPr sz="1300"/>
            </a:lvl7pPr>
            <a:lvl8pPr marL="1353603">
              <a:defRPr sz="1300"/>
            </a:lvl8pPr>
            <a:lvl9pPr marL="1353603">
              <a:defRPr sz="13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11/26/15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11/26/15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11/26/15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971800" y="0"/>
            <a:ext cx="5943600" cy="5715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6" tIns="41018" rIns="82036" bIns="41018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418170"/>
            <a:ext cx="2514600" cy="2370667"/>
          </a:xfrm>
        </p:spPr>
        <p:txBody>
          <a:bodyPr anchor="b">
            <a:normAutofit/>
          </a:bodyPr>
          <a:lstStyle>
            <a:lvl1pPr algn="l">
              <a:defRPr sz="1300" b="1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2800" y="402170"/>
            <a:ext cx="5105400" cy="491066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3873502"/>
            <a:ext cx="2514600" cy="1439333"/>
          </a:xfrm>
        </p:spPr>
        <p:txBody>
          <a:bodyPr>
            <a:normAutofit/>
          </a:bodyPr>
          <a:lstStyle>
            <a:lvl1pPr marL="0" indent="0">
              <a:spcBef>
                <a:spcPts val="807"/>
              </a:spcBef>
              <a:buNone/>
              <a:defRPr sz="1100"/>
            </a:lvl1pPr>
            <a:lvl2pPr marL="410183" indent="0">
              <a:buNone/>
              <a:defRPr sz="1100"/>
            </a:lvl2pPr>
            <a:lvl3pPr marL="820366" indent="0">
              <a:buNone/>
              <a:defRPr sz="900"/>
            </a:lvl3pPr>
            <a:lvl4pPr marL="1230548" indent="0">
              <a:buNone/>
              <a:defRPr sz="800"/>
            </a:lvl4pPr>
            <a:lvl5pPr marL="1640731" indent="0">
              <a:buNone/>
              <a:defRPr sz="800"/>
            </a:lvl5pPr>
            <a:lvl6pPr marL="2050914" indent="0">
              <a:buNone/>
              <a:defRPr sz="800"/>
            </a:lvl6pPr>
            <a:lvl7pPr marL="2461097" indent="0">
              <a:buNone/>
              <a:defRPr sz="800"/>
            </a:lvl7pPr>
            <a:lvl8pPr marL="2871279" indent="0">
              <a:buNone/>
              <a:defRPr sz="800"/>
            </a:lvl8pPr>
            <a:lvl9pPr marL="3281462" indent="0">
              <a:buNone/>
              <a:defRPr sz="8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11/26/15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62101" y="0"/>
            <a:ext cx="6019800" cy="5715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6" tIns="41018" rIns="82036" bIns="41018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000500"/>
            <a:ext cx="5486400" cy="635000"/>
          </a:xfrm>
        </p:spPr>
        <p:txBody>
          <a:bodyPr anchor="b">
            <a:normAutofit/>
          </a:bodyPr>
          <a:lstStyle>
            <a:lvl1pPr algn="l">
              <a:defRPr sz="1300" b="1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232838"/>
            <a:ext cx="5486400" cy="3706813"/>
          </a:xfrm>
        </p:spPr>
        <p:txBody>
          <a:bodyPr>
            <a:normAutofit/>
          </a:bodyPr>
          <a:lstStyle>
            <a:lvl1pPr marL="0" indent="0">
              <a:buNone/>
              <a:defRPr sz="1900"/>
            </a:lvl1pPr>
            <a:lvl2pPr marL="410183" indent="0">
              <a:buNone/>
              <a:defRPr sz="2500"/>
            </a:lvl2pPr>
            <a:lvl3pPr marL="820366" indent="0">
              <a:buNone/>
              <a:defRPr sz="2200"/>
            </a:lvl3pPr>
            <a:lvl4pPr marL="1230548" indent="0">
              <a:buNone/>
              <a:defRPr sz="1800"/>
            </a:lvl4pPr>
            <a:lvl5pPr marL="1640731" indent="0">
              <a:buNone/>
              <a:defRPr sz="1800"/>
            </a:lvl5pPr>
            <a:lvl6pPr marL="2050914" indent="0">
              <a:buNone/>
              <a:defRPr sz="1800"/>
            </a:lvl6pPr>
            <a:lvl7pPr marL="2461097" indent="0">
              <a:buNone/>
              <a:defRPr sz="1800"/>
            </a:lvl7pPr>
            <a:lvl8pPr marL="2871279" indent="0">
              <a:buNone/>
              <a:defRPr sz="1800"/>
            </a:lvl8pPr>
            <a:lvl9pPr marL="3281462" indent="0">
              <a:buNone/>
              <a:defRPr sz="1800"/>
            </a:lvl9pPr>
          </a:lstStyle>
          <a:p>
            <a:r>
              <a:rPr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4635501"/>
            <a:ext cx="5486400" cy="67733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100"/>
            </a:lvl1pPr>
            <a:lvl2pPr marL="410183" indent="0">
              <a:buNone/>
              <a:defRPr sz="1100"/>
            </a:lvl2pPr>
            <a:lvl3pPr marL="820366" indent="0">
              <a:buNone/>
              <a:defRPr sz="900"/>
            </a:lvl3pPr>
            <a:lvl4pPr marL="1230548" indent="0">
              <a:buNone/>
              <a:defRPr sz="800"/>
            </a:lvl4pPr>
            <a:lvl5pPr marL="1640731" indent="0">
              <a:buNone/>
              <a:defRPr sz="800"/>
            </a:lvl5pPr>
            <a:lvl6pPr marL="2050914" indent="0">
              <a:buNone/>
              <a:defRPr sz="800"/>
            </a:lvl6pPr>
            <a:lvl7pPr marL="2461097" indent="0">
              <a:buNone/>
              <a:defRPr sz="800"/>
            </a:lvl7pPr>
            <a:lvl8pPr marL="2871279" indent="0">
              <a:buNone/>
              <a:defRPr sz="800"/>
            </a:lvl8pPr>
            <a:lvl9pPr marL="3281462" indent="0">
              <a:buNone/>
              <a:defRPr sz="8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11/26/15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8600" y="0"/>
            <a:ext cx="8686800" cy="5715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36" tIns="41018" rIns="82036" bIns="41018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3502"/>
            <a:ext cx="7620000" cy="1164167"/>
          </a:xfrm>
          <a:prstGeom prst="rect">
            <a:avLst/>
          </a:prstGeom>
        </p:spPr>
        <p:txBody>
          <a:bodyPr vert="horz" lIns="82036" tIns="41018" rIns="82036" bIns="41018" rtlCol="0" anchor="b">
            <a:normAutofit/>
          </a:bodyPr>
          <a:lstStyle/>
          <a:p>
            <a:r>
              <a:rPr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18170"/>
            <a:ext cx="7620000" cy="3725333"/>
          </a:xfrm>
          <a:prstGeom prst="rect">
            <a:avLst/>
          </a:prstGeom>
        </p:spPr>
        <p:txBody>
          <a:bodyPr vert="horz" lIns="82036" tIns="41018" rIns="82036" bIns="41018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334002"/>
            <a:ext cx="2057400" cy="267230"/>
          </a:xfrm>
          <a:prstGeom prst="rect">
            <a:avLst/>
          </a:prstGeom>
        </p:spPr>
        <p:txBody>
          <a:bodyPr vert="horz" lIns="82036" tIns="41018" rIns="82036" bIns="41018" rtlCol="0" anchor="b"/>
          <a:lstStyle>
            <a:lvl1pPr algn="l">
              <a:defRPr sz="8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/>
              <a:pPr/>
              <a:t>11/26/15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1651" y="5334002"/>
            <a:ext cx="4663440" cy="267230"/>
          </a:xfrm>
          <a:prstGeom prst="rect">
            <a:avLst/>
          </a:prstGeom>
        </p:spPr>
        <p:txBody>
          <a:bodyPr vert="horz" lIns="82036" tIns="41018" rIns="82036" bIns="41018" rtlCol="0" anchor="b"/>
          <a:lstStyle>
            <a:lvl1pPr algn="ctr">
              <a:defRPr sz="8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52" y="5334002"/>
            <a:ext cx="830860" cy="267230"/>
          </a:xfrm>
          <a:prstGeom prst="rect">
            <a:avLst/>
          </a:prstGeom>
        </p:spPr>
        <p:txBody>
          <a:bodyPr vert="horz" lIns="82036" tIns="41018" rIns="82036" bIns="41018" rtlCol="0" anchor="b"/>
          <a:lstStyle>
            <a:lvl1pPr algn="r">
              <a:defRPr sz="8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EB37DED6-D4C7-42EE-AB49-D2E39E64FDE4}" type="slidenum">
              <a:rPr/>
              <a:p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820366" rtl="0" eaLnBrk="1" latinLnBrk="0" hangingPunct="1">
        <a:lnSpc>
          <a:spcPct val="85000"/>
        </a:lnSpc>
        <a:spcBef>
          <a:spcPct val="0"/>
        </a:spcBef>
        <a:buNone/>
        <a:tabLst/>
        <a:defRPr sz="30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092" indent="-205092" algn="l" defTabSz="820366" rtl="0" eaLnBrk="1" latinLnBrk="0" hangingPunct="1">
        <a:lnSpc>
          <a:spcPct val="95000"/>
        </a:lnSpc>
        <a:spcBef>
          <a:spcPts val="1256"/>
        </a:spcBef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92219" indent="-205092" algn="l" defTabSz="820366" rtl="0" eaLnBrk="1" latinLnBrk="0" hangingPunct="1">
        <a:lnSpc>
          <a:spcPct val="95000"/>
        </a:lnSpc>
        <a:spcBef>
          <a:spcPts val="718"/>
        </a:spcBef>
        <a:buSzPct val="10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79347" indent="-205092" algn="l" defTabSz="820366" rtl="0" eaLnBrk="1" latinLnBrk="0" hangingPunct="1">
        <a:lnSpc>
          <a:spcPct val="95000"/>
        </a:lnSpc>
        <a:spcBef>
          <a:spcPts val="718"/>
        </a:spcBef>
        <a:buSzPct val="10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476" indent="-205092" algn="l" defTabSz="820366" rtl="0" eaLnBrk="1" latinLnBrk="0" hangingPunct="1">
        <a:lnSpc>
          <a:spcPct val="95000"/>
        </a:lnSpc>
        <a:spcBef>
          <a:spcPts val="718"/>
        </a:spcBef>
        <a:buSzPct val="10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53603" indent="-205092" algn="l" defTabSz="820366" rtl="0" eaLnBrk="1" latinLnBrk="0" hangingPunct="1">
        <a:lnSpc>
          <a:spcPct val="95000"/>
        </a:lnSpc>
        <a:spcBef>
          <a:spcPts val="718"/>
        </a:spcBef>
        <a:buSzPct val="10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0731" indent="-205092" algn="l" defTabSz="820366" rtl="0" eaLnBrk="1" latinLnBrk="0" hangingPunct="1">
        <a:lnSpc>
          <a:spcPct val="95000"/>
        </a:lnSpc>
        <a:spcBef>
          <a:spcPts val="718"/>
        </a:spcBef>
        <a:buSzPct val="9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859" indent="-205092" algn="l" defTabSz="820366" rtl="0" eaLnBrk="1" latinLnBrk="0" hangingPunct="1">
        <a:lnSpc>
          <a:spcPct val="95000"/>
        </a:lnSpc>
        <a:spcBef>
          <a:spcPts val="718"/>
        </a:spcBef>
        <a:buSzPct val="9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14987" indent="-205092" algn="l" defTabSz="820366" rtl="0" eaLnBrk="1" latinLnBrk="0" hangingPunct="1">
        <a:lnSpc>
          <a:spcPct val="95000"/>
        </a:lnSpc>
        <a:spcBef>
          <a:spcPts val="718"/>
        </a:spcBef>
        <a:buSzPct val="9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43133" indent="-205092" algn="l" defTabSz="820366" rtl="0" eaLnBrk="1" latinLnBrk="0" hangingPunct="1">
        <a:lnSpc>
          <a:spcPct val="95000"/>
        </a:lnSpc>
        <a:spcBef>
          <a:spcPts val="718"/>
        </a:spcBef>
        <a:buSzPct val="90000"/>
        <a:buFont typeface="Century Gothic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0183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0366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0548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0731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0914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1097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71279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81462" algn="l" defTabSz="82036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Documento_de_Microsoft_Word_97_-_20041.doc"/><Relationship Id="rId4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audio" Target="../media/audio1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pwcqffJ1dI" TargetMode="External"/><Relationship Id="rId4" Type="http://schemas.openxmlformats.org/officeDocument/2006/relationships/hyperlink" Target="https://www.youtube.com/watch?v=vUNEwsWoWy4" TargetMode="External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uiowa.edu/~acadtech/phonetics/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495300"/>
            <a:ext cx="46482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743200" y="2428875"/>
            <a:ext cx="4064000" cy="71437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01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-1"/>
            <a:ext cx="5867400" cy="5009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676400" y="4610100"/>
            <a:ext cx="586740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/</a:t>
            </a:r>
            <a:r>
              <a:rPr lang="en-US" sz="6600" dirty="0" err="1">
                <a:solidFill>
                  <a:schemeClr val="bg1"/>
                </a:solidFill>
              </a:rPr>
              <a:t>rrrrrrrrrrrrrrrr</a:t>
            </a:r>
            <a:r>
              <a:rPr lang="en-US" sz="660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5105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side_giant_mouth_2_by_foxmacr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239000" cy="298028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7159" y="3143252"/>
            <a:ext cx="90717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rial Black"/>
                <a:cs typeface="Arial Black"/>
              </a:rPr>
              <a:t>¿</a:t>
            </a:r>
            <a:r>
              <a:rPr lang="en-US" sz="8000" dirty="0" err="1" smtClean="0">
                <a:solidFill>
                  <a:schemeClr val="bg1"/>
                </a:solidFill>
                <a:latin typeface="Arial Black"/>
                <a:cs typeface="Arial Black"/>
              </a:rPr>
              <a:t>Cómo</a:t>
            </a:r>
            <a:r>
              <a:rPr lang="en-US" sz="8000" dirty="0" smtClean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Arial Black"/>
                <a:cs typeface="Arial Black"/>
              </a:rPr>
              <a:t>producir</a:t>
            </a:r>
            <a:r>
              <a:rPr lang="en-US" sz="8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  <a:endParaRPr lang="en-US" sz="8000" dirty="0" smtClean="0">
              <a:solidFill>
                <a:schemeClr val="bg1"/>
              </a:solidFill>
              <a:latin typeface="Arial Black"/>
              <a:cs typeface="Arial Black"/>
            </a:endParaRPr>
          </a:p>
          <a:p>
            <a:pPr algn="ctr"/>
            <a:r>
              <a:rPr lang="en-US" sz="8000" dirty="0">
                <a:solidFill>
                  <a:srgbClr val="FF0000"/>
                </a:solidFill>
                <a:latin typeface="Arial Black"/>
                <a:cs typeface="Arial Black"/>
              </a:rPr>
              <a:t>/</a:t>
            </a:r>
            <a:r>
              <a:rPr lang="en-US" sz="8000" dirty="0" err="1">
                <a:solidFill>
                  <a:srgbClr val="FF0000"/>
                </a:solidFill>
                <a:latin typeface="Arial Black"/>
                <a:cs typeface="Arial Black"/>
              </a:rPr>
              <a:t>rrrrr</a:t>
            </a:r>
            <a:r>
              <a:rPr lang="en-US" sz="8000" dirty="0">
                <a:solidFill>
                  <a:srgbClr val="FF0000"/>
                </a:solidFill>
                <a:latin typeface="Arial Black"/>
                <a:cs typeface="Arial Black"/>
              </a:rPr>
              <a:t>/</a:t>
            </a:r>
            <a:r>
              <a:rPr lang="en-US" sz="8000" dirty="0" smtClean="0">
                <a:solidFill>
                  <a:schemeClr val="bg1"/>
                </a:solidFill>
                <a:latin typeface="Arial Black"/>
                <a:cs typeface="Arial Black"/>
              </a:rPr>
              <a:t>?</a:t>
            </a:r>
            <a:endParaRPr lang="en-US" sz="800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6" name="Frame 5"/>
          <p:cNvSpPr/>
          <p:nvPr/>
        </p:nvSpPr>
        <p:spPr bwMode="auto">
          <a:xfrm>
            <a:off x="3556000" y="1285875"/>
            <a:ext cx="406400" cy="1905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Frame 6"/>
          <p:cNvSpPr/>
          <p:nvPr/>
        </p:nvSpPr>
        <p:spPr bwMode="auto">
          <a:xfrm>
            <a:off x="4673600" y="1285875"/>
            <a:ext cx="406400" cy="1905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8" name="Notched Right Arrow 7"/>
          <p:cNvSpPr/>
          <p:nvPr/>
        </p:nvSpPr>
        <p:spPr bwMode="auto">
          <a:xfrm rot="18340127">
            <a:off x="1968366" y="1803358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Notched Right Arrow 8"/>
          <p:cNvSpPr/>
          <p:nvPr/>
        </p:nvSpPr>
        <p:spPr bwMode="auto">
          <a:xfrm rot="14457707">
            <a:off x="4798620" y="1839899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70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0"/>
                            </p:stCondLst>
                            <p:childTnLst>
                              <p:par>
                                <p:cTn id="14" presetID="19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9" presetID="19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99" y="1446609"/>
            <a:ext cx="6960401" cy="2858691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4572000" y="1866900"/>
            <a:ext cx="914400" cy="3810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5027220" y="2890430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429127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Arial Black"/>
                <a:cs typeface="Arial Black"/>
              </a:rPr>
              <a:t>Un </a:t>
            </a:r>
            <a:r>
              <a:rPr lang="en-US" sz="3600" dirty="0" err="1">
                <a:solidFill>
                  <a:srgbClr val="FFFFFF"/>
                </a:solidFill>
                <a:latin typeface="Arial Black"/>
                <a:cs typeface="Arial Black"/>
              </a:rPr>
              <a:t>gato</a:t>
            </a:r>
            <a:endParaRPr lang="en-US" sz="3600" dirty="0">
              <a:solidFill>
                <a:srgbClr val="FFFFFF"/>
              </a:solidFill>
              <a:latin typeface="Arial Black"/>
              <a:cs typeface="Arial Black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26670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rgbClr val="FF0000"/>
                </a:solidFill>
                <a:latin typeface="Arial Black"/>
                <a:cs typeface="Arial Black"/>
              </a:rPr>
              <a:t>/</a:t>
            </a:r>
            <a:r>
              <a:rPr lang="en-US" sz="6600" dirty="0" err="1">
                <a:solidFill>
                  <a:srgbClr val="FF0000"/>
                </a:solidFill>
                <a:latin typeface="Arial Black"/>
                <a:cs typeface="Arial Black"/>
              </a:rPr>
              <a:t>rrrrrrrrrrrrr</a:t>
            </a:r>
            <a:r>
              <a:rPr lang="en-US" sz="6600" dirty="0">
                <a:solidFill>
                  <a:srgbClr val="FF0000"/>
                </a:solidFill>
                <a:latin typeface="Arial Black"/>
                <a:cs typeface="Arial Black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6883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4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691013"/>
              </p:ext>
            </p:extLst>
          </p:nvPr>
        </p:nvGraphicFramePr>
        <p:xfrm>
          <a:off x="0" y="0"/>
          <a:ext cx="9144000" cy="423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2" name="Document" r:id="rId3" imgW="5486400" imgH="3454400" progId="Word.Document.8">
                  <p:embed/>
                </p:oleObj>
              </mc:Choice>
              <mc:Fallback>
                <p:oleObj name="Document" r:id="rId3" imgW="5486400" imgH="34544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4230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3" name="Rectangle 3"/>
          <p:cNvSpPr>
            <a:spLocks noChangeArrowheads="1"/>
          </p:cNvSpPr>
          <p:nvPr/>
        </p:nvSpPr>
        <p:spPr bwMode="auto">
          <a:xfrm>
            <a:off x="2071801" y="4107240"/>
            <a:ext cx="570059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9600" b="1" dirty="0">
                <a:solidFill>
                  <a:srgbClr val="FF0000"/>
                </a:solidFill>
              </a:rPr>
              <a:t>r-r-r</a:t>
            </a:r>
            <a:r>
              <a:rPr lang="en-US" sz="9600" b="1" dirty="0"/>
              <a:t>-</a:t>
            </a:r>
            <a:r>
              <a:rPr lang="en-US" sz="9600" b="1" dirty="0" err="1"/>
              <a:t>ecibió</a:t>
            </a:r>
            <a:endParaRPr lang="en-US" sz="9600" b="1" dirty="0"/>
          </a:p>
        </p:txBody>
      </p:sp>
      <p:sp>
        <p:nvSpPr>
          <p:cNvPr id="2" name="Rectangle 1"/>
          <p:cNvSpPr/>
          <p:nvPr/>
        </p:nvSpPr>
        <p:spPr>
          <a:xfrm>
            <a:off x="457200" y="30861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90600" y="30861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0" y="30861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r</a:t>
            </a:r>
            <a:endParaRPr lang="en-US" sz="3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0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rre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474663"/>
            <a:ext cx="61722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36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rre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6514" y="491237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1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94402" y="4143375"/>
            <a:ext cx="2146742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791200" y="0"/>
            <a:ext cx="3352800" cy="58293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422400" y="769937"/>
            <a:ext cx="7493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Arial Black" charset="0"/>
              </a:rPr>
              <a:t> </a:t>
            </a:r>
            <a:r>
              <a:rPr lang="en-US" sz="3600" dirty="0">
                <a:latin typeface="Arial Black" charset="0"/>
              </a:rPr>
              <a:t>	</a:t>
            </a:r>
            <a:r>
              <a:rPr lang="en-US" sz="3600" dirty="0" err="1">
                <a:latin typeface="Arial Black" charset="0"/>
              </a:rPr>
              <a:t>pe</a:t>
            </a:r>
            <a:r>
              <a:rPr lang="en-US" sz="3600" u="sng" dirty="0" err="1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>
                <a:latin typeface="Arial Black" charset="0"/>
              </a:rPr>
              <a:t> 	</a:t>
            </a:r>
            <a:r>
              <a:rPr lang="en-US" sz="3600" i="1" dirty="0">
                <a:latin typeface="Arial Black" charset="0"/>
              </a:rPr>
              <a:t>vs. </a:t>
            </a:r>
            <a:r>
              <a:rPr lang="en-US" sz="3600" dirty="0">
                <a:latin typeface="Arial Black" charset="0"/>
              </a:rPr>
              <a:t>		</a:t>
            </a:r>
            <a:r>
              <a:rPr lang="en-US" sz="3600" dirty="0" err="1">
                <a:latin typeface="Arial Black" charset="0"/>
              </a:rPr>
              <a:t>p</a:t>
            </a:r>
            <a:r>
              <a:rPr lang="en-US" sz="3600" dirty="0" err="1" smtClean="0">
                <a:latin typeface="Arial Black" charset="0"/>
              </a:rPr>
              <a:t>e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 </a:t>
            </a:r>
            <a:endParaRPr lang="en-US" sz="3600" dirty="0">
              <a:latin typeface="Arial Black" charset="0"/>
            </a:endParaRPr>
          </a:p>
          <a:p>
            <a:r>
              <a:rPr lang="en-US" sz="3600" dirty="0">
                <a:latin typeface="Arial Black" charset="0"/>
              </a:rPr>
              <a:t>	</a:t>
            </a:r>
            <a:r>
              <a:rPr lang="en-US" sz="3600" dirty="0" err="1">
                <a:latin typeface="Arial Black" charset="0"/>
              </a:rPr>
              <a:t>ca</a:t>
            </a:r>
            <a:r>
              <a:rPr lang="en-US" sz="3600" u="sng" dirty="0" err="1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>
                <a:latin typeface="Arial Black" charset="0"/>
              </a:rPr>
              <a:t>	</a:t>
            </a:r>
            <a:r>
              <a:rPr lang="en-US" sz="3600" i="1" dirty="0">
                <a:latin typeface="Arial Black" charset="0"/>
              </a:rPr>
              <a:t>vs. </a:t>
            </a:r>
            <a:r>
              <a:rPr lang="en-US" sz="3600" dirty="0">
                <a:latin typeface="Arial Black" charset="0"/>
              </a:rPr>
              <a:t>		</a:t>
            </a:r>
            <a:r>
              <a:rPr lang="en-US" sz="3600" dirty="0" err="1">
                <a:latin typeface="Arial Black" charset="0"/>
              </a:rPr>
              <a:t>ca</a:t>
            </a:r>
            <a:r>
              <a:rPr lang="en-US" sz="3600" u="sng" dirty="0" err="1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>
                <a:latin typeface="Arial Black" charset="0"/>
              </a:rPr>
              <a:t>	</a:t>
            </a:r>
          </a:p>
          <a:p>
            <a:r>
              <a:rPr lang="en-US" sz="3600" dirty="0">
                <a:latin typeface="Arial Black" charset="0"/>
              </a:rPr>
              <a:t>	e</a:t>
            </a:r>
            <a:r>
              <a:rPr lang="en-US" sz="3600" u="sng" dirty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>
                <a:latin typeface="Arial Black" charset="0"/>
              </a:rPr>
              <a:t>e		</a:t>
            </a:r>
            <a:r>
              <a:rPr lang="en-US" sz="3600" i="1" dirty="0">
                <a:latin typeface="Arial Black" charset="0"/>
              </a:rPr>
              <a:t>vs. </a:t>
            </a:r>
            <a:r>
              <a:rPr lang="en-US" sz="3600" dirty="0">
                <a:latin typeface="Arial Black" charset="0"/>
              </a:rPr>
              <a:t>		</a:t>
            </a:r>
            <a:r>
              <a:rPr lang="en-US" sz="3600" dirty="0" err="1" smtClean="0">
                <a:latin typeface="Arial Black" charset="0"/>
              </a:rPr>
              <a:t>co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 </a:t>
            </a:r>
            <a:r>
              <a:rPr lang="en-US" sz="3600" dirty="0">
                <a:latin typeface="Arial Black" charset="0"/>
              </a:rPr>
              <a:t>	</a:t>
            </a:r>
          </a:p>
          <a:p>
            <a:r>
              <a:rPr lang="en-US" sz="3600" dirty="0">
                <a:latin typeface="Arial Black" charset="0"/>
              </a:rPr>
              <a:t>	</a:t>
            </a:r>
            <a:r>
              <a:rPr lang="en-US" sz="3600" dirty="0" err="1">
                <a:latin typeface="Arial Black" charset="0"/>
              </a:rPr>
              <a:t>pa</a:t>
            </a:r>
            <a:r>
              <a:rPr lang="en-US" sz="3600" u="sng" dirty="0" err="1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>
                <a:latin typeface="Arial Black" charset="0"/>
              </a:rPr>
              <a:t>a</a:t>
            </a:r>
            <a:r>
              <a:rPr lang="en-US" sz="3600" dirty="0">
                <a:latin typeface="Arial Black" charset="0"/>
              </a:rPr>
              <a:t>	</a:t>
            </a:r>
            <a:r>
              <a:rPr lang="en-US" sz="3600" i="1" dirty="0">
                <a:latin typeface="Arial Black" charset="0"/>
              </a:rPr>
              <a:t>vs. </a:t>
            </a:r>
            <a:r>
              <a:rPr lang="en-US" sz="3600" dirty="0">
                <a:latin typeface="Arial Black" charset="0"/>
              </a:rPr>
              <a:t>		</a:t>
            </a:r>
            <a:r>
              <a:rPr lang="en-US" sz="3600" dirty="0" err="1">
                <a:latin typeface="Arial Black" charset="0"/>
              </a:rPr>
              <a:t>pa</a:t>
            </a:r>
            <a:r>
              <a:rPr lang="en-US" sz="3600" u="sng" dirty="0" err="1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>
                <a:latin typeface="Arial Black" charset="0"/>
              </a:rPr>
              <a:t>a</a:t>
            </a:r>
            <a:r>
              <a:rPr lang="en-US" sz="3600" dirty="0">
                <a:latin typeface="Arial Black" charset="0"/>
              </a:rPr>
              <a:t> 	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06550"/>
            <a:ext cx="9144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/</a:t>
            </a:r>
            <a:r>
              <a:rPr lang="en-US" sz="8800" dirty="0" err="1">
                <a:solidFill>
                  <a:schemeClr val="bg1"/>
                </a:solidFill>
              </a:rPr>
              <a:t>rrrrrrrrrrrrrrrr</a:t>
            </a:r>
            <a:r>
              <a:rPr lang="en-US" sz="8800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5" name="Rectangle 4"/>
          <p:cNvSpPr/>
          <p:nvPr/>
        </p:nvSpPr>
        <p:spPr>
          <a:xfrm>
            <a:off x="1752600" y="723900"/>
            <a:ext cx="3505200" cy="304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6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94402" y="4143375"/>
            <a:ext cx="2146742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562600" y="666750"/>
            <a:ext cx="2743200" cy="471487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rPr>
              <a:t> 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0" y="4143375"/>
            <a:ext cx="274320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/</a:t>
            </a:r>
            <a:r>
              <a:rPr lang="en-US" sz="6600" dirty="0" err="1" smtClean="0">
                <a:solidFill>
                  <a:schemeClr val="bg1"/>
                </a:solidFill>
              </a:rPr>
              <a:t>rrrrrrr</a:t>
            </a:r>
            <a:r>
              <a:rPr lang="en-US" sz="6600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812800" y="666750"/>
            <a:ext cx="2540000" cy="47148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838200" y="647700"/>
            <a:ext cx="25146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latin typeface="Arial Black" charset="0"/>
              </a:rPr>
              <a:t>p</a:t>
            </a:r>
            <a:r>
              <a:rPr lang="en-US" sz="3600" dirty="0" err="1" smtClean="0">
                <a:latin typeface="Arial Black" charset="0"/>
              </a:rPr>
              <a:t>e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o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err="1">
                <a:latin typeface="Arial Black" charset="0"/>
              </a:rPr>
              <a:t>c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o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err="1">
                <a:latin typeface="Arial Black" charset="0"/>
              </a:rPr>
              <a:t>p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a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err="1" smtClean="0">
                <a:latin typeface="Arial Black" charset="0"/>
              </a:rPr>
              <a:t>co</a:t>
            </a:r>
            <a:r>
              <a:rPr lang="en-US" sz="3600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		</a:t>
            </a:r>
            <a:endParaRPr lang="en-US" sz="3600" dirty="0">
              <a:latin typeface="Arial Blac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7800" y="4143375"/>
            <a:ext cx="1320800" cy="1107996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/r/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352800" y="1601569"/>
            <a:ext cx="22098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Arial Black" charset="0"/>
              </a:rPr>
              <a:t>v</a:t>
            </a:r>
            <a:r>
              <a:rPr lang="en-US" sz="3600" dirty="0" smtClean="0">
                <a:latin typeface="Arial Black" charset="0"/>
              </a:rPr>
              <a:t>s.</a:t>
            </a: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5562600" y="680978"/>
            <a:ext cx="27432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dirty="0" err="1" smtClean="0">
                <a:latin typeface="Arial Black" charset="0"/>
              </a:rPr>
              <a:t>pe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 </a:t>
            </a:r>
          </a:p>
          <a:p>
            <a:pPr algn="ctr"/>
            <a:r>
              <a:rPr lang="en-US" sz="3600" dirty="0" err="1">
                <a:latin typeface="Arial Black" charset="0"/>
              </a:rPr>
              <a:t>c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 smtClean="0">
                <a:latin typeface="Arial Black" charset="0"/>
              </a:rPr>
              <a:t>o</a:t>
            </a:r>
            <a:endParaRPr lang="en-US" sz="3600" dirty="0">
              <a:latin typeface="Arial Black" charset="0"/>
            </a:endParaRPr>
          </a:p>
          <a:p>
            <a:pPr algn="ctr"/>
            <a:r>
              <a:rPr lang="en-US" sz="3600" dirty="0" err="1" smtClean="0">
                <a:latin typeface="Arial Black" charset="0"/>
              </a:rPr>
              <a:t>pa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dirty="0" smtClean="0">
                <a:latin typeface="Arial Black" charset="0"/>
              </a:rPr>
              <a:t>  </a:t>
            </a:r>
          </a:p>
          <a:p>
            <a:pPr algn="ctr"/>
            <a:r>
              <a:rPr lang="en-US" sz="3600" dirty="0" err="1" smtClean="0">
                <a:latin typeface="Arial Black" charset="0"/>
              </a:rPr>
              <a:t>co</a:t>
            </a:r>
            <a:r>
              <a:rPr lang="en-US" sz="3600" dirty="0" err="1" smtClean="0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 dirty="0" err="1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	</a:t>
            </a:r>
            <a:endParaRPr lang="en-US" sz="3600" dirty="0">
              <a:latin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07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181600" y="1208425"/>
            <a:ext cx="3962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>
                <a:latin typeface="Arial Black"/>
                <a:cs typeface="Arial Black"/>
              </a:rPr>
              <a:t>amón, </a:t>
            </a:r>
            <a:r>
              <a:rPr lang="en-US" sz="5500" dirty="0" err="1">
                <a:latin typeface="Arial Black"/>
                <a:cs typeface="Arial Black"/>
              </a:rPr>
              <a:t>tu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ca</a:t>
            </a:r>
            <a:r>
              <a:rPr lang="en-US" sz="5500" dirty="0" err="1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5500" dirty="0" err="1">
                <a:latin typeface="Arial Black"/>
                <a:cs typeface="Arial Black"/>
              </a:rPr>
              <a:t>o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está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muy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ca</a:t>
            </a:r>
            <a:r>
              <a:rPr lang="en-US" sz="5500" dirty="0" err="1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 err="1">
                <a:latin typeface="Arial Black"/>
                <a:cs typeface="Arial Black"/>
              </a:rPr>
              <a:t>o</a:t>
            </a:r>
            <a:r>
              <a:rPr lang="en-US" sz="5500" dirty="0">
                <a:latin typeface="Arial Black"/>
                <a:cs typeface="Arial Black"/>
              </a:rPr>
              <a:t>.</a:t>
            </a:r>
          </a:p>
        </p:txBody>
      </p:sp>
      <p:pic>
        <p:nvPicPr>
          <p:cNvPr id="5" name="Picture 4" descr="Aston-Martin-One-77-very-expensive-c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500"/>
            <a:ext cx="5181600" cy="262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8159751" y="5105798"/>
            <a:ext cx="18466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8178800" y="5071071"/>
            <a:ext cx="18466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7" name="Rectangle 5"/>
          <p:cNvSpPr>
            <a:spLocks noChangeArrowheads="1"/>
          </p:cNvSpPr>
          <p:nvPr/>
        </p:nvSpPr>
        <p:spPr bwMode="auto">
          <a:xfrm>
            <a:off x="2145906" y="3771900"/>
            <a:ext cx="5163343" cy="1200329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 vs. 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endParaRPr lang="en-US" sz="7200">
              <a:solidFill>
                <a:srgbClr val="2C00FB"/>
              </a:solidFill>
              <a:latin typeface="Arial Black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181100"/>
            <a:ext cx="9144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600" dirty="0" smtClean="0">
                <a:solidFill>
                  <a:srgbClr val="FF0000"/>
                </a:solidFill>
              </a:rPr>
              <a:t>ENEMIGO</a:t>
            </a:r>
          </a:p>
          <a:p>
            <a:pPr algn="ctr"/>
            <a:r>
              <a:rPr lang="es-ES_tradnl" sz="6600" dirty="0" smtClean="0">
                <a:solidFill>
                  <a:srgbClr val="FFFFFF"/>
                </a:solidFill>
              </a:rPr>
              <a:t># 5</a:t>
            </a:r>
          </a:p>
        </p:txBody>
      </p:sp>
    </p:spTree>
    <p:extLst>
      <p:ext uri="{BB962C8B-B14F-4D97-AF65-F5344CB8AC3E}">
        <p14:creationId xmlns:p14="http://schemas.microsoft.com/office/powerpoint/2010/main" val="135947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eautiful-girl-driver-138407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76200"/>
            <a:ext cx="7315200" cy="552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3815596"/>
            <a:ext cx="9144000" cy="1785104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>
                <a:latin typeface="Arial Black"/>
                <a:cs typeface="Arial Black"/>
              </a:rPr>
              <a:t>ita, </a:t>
            </a:r>
            <a:r>
              <a:rPr lang="en-US" sz="5500" dirty="0" err="1">
                <a:latin typeface="Arial Black"/>
                <a:cs typeface="Arial Black"/>
              </a:rPr>
              <a:t>tu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ca</a:t>
            </a:r>
            <a:r>
              <a:rPr lang="en-US" sz="5500" dirty="0" err="1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5500" dirty="0" err="1">
                <a:latin typeface="Arial Black"/>
                <a:cs typeface="Arial Black"/>
              </a:rPr>
              <a:t>o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es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muy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 err="1">
                <a:latin typeface="Arial Black"/>
                <a:cs typeface="Arial Black"/>
              </a:rPr>
              <a:t>ápido</a:t>
            </a:r>
            <a:r>
              <a:rPr lang="en-US" sz="5500" dirty="0">
                <a:latin typeface="Arial Black"/>
                <a:cs typeface="Arial Blac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812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33442449A1o4a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"/>
            <a:ext cx="7086600" cy="55244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3924300"/>
            <a:ext cx="9144000" cy="1785104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>
                <a:latin typeface="Arial Black"/>
                <a:cs typeface="Arial Black"/>
              </a:rPr>
              <a:t>osa </a:t>
            </a:r>
            <a:r>
              <a:rPr lang="en-US" sz="5500" dirty="0" err="1">
                <a:latin typeface="Arial Black"/>
                <a:cs typeface="Arial Black"/>
              </a:rPr>
              <a:t>es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una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chic</a:t>
            </a:r>
            <a:r>
              <a:rPr lang="en-US" sz="5500" u="sng" dirty="0" err="1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5500" dirty="0">
                <a:latin typeface="Arial Black"/>
                <a:cs typeface="Arial Black"/>
              </a:rPr>
              <a:t> </a:t>
            </a:r>
            <a:r>
              <a:rPr lang="en-US" sz="5500" dirty="0" err="1">
                <a:latin typeface="Arial Black"/>
                <a:cs typeface="Arial Black"/>
              </a:rPr>
              <a:t>muy</a:t>
            </a:r>
            <a:r>
              <a:rPr lang="en-US" sz="5500" dirty="0">
                <a:latin typeface="Arial Black"/>
                <a:cs typeface="Arial Black"/>
              </a:rPr>
              <a:t>  </a:t>
            </a:r>
            <a:r>
              <a:rPr lang="en-US" sz="5500" dirty="0" err="1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5500" dirty="0" err="1">
                <a:latin typeface="Arial Black"/>
                <a:cs typeface="Arial Black"/>
              </a:rPr>
              <a:t>omántic</a:t>
            </a:r>
            <a:r>
              <a:rPr lang="en-US" sz="5500" u="sng" dirty="0" err="1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5500" dirty="0">
                <a:latin typeface="Arial Black"/>
                <a:cs typeface="Arial Black"/>
              </a:rPr>
              <a:t>.</a:t>
            </a:r>
          </a:p>
        </p:txBody>
      </p:sp>
      <p:sp>
        <p:nvSpPr>
          <p:cNvPr id="4" name="Oval Callout 3"/>
          <p:cNvSpPr/>
          <p:nvPr/>
        </p:nvSpPr>
        <p:spPr bwMode="auto">
          <a:xfrm>
            <a:off x="6096000" y="1476375"/>
            <a:ext cx="3048000" cy="1762125"/>
          </a:xfrm>
          <a:prstGeom prst="wedgeEllipseCallout">
            <a:avLst>
              <a:gd name="adj1" fmla="val -5112"/>
              <a:gd name="adj2" fmla="val 82047"/>
            </a:avLst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0000FF"/>
                </a:solidFill>
                <a:latin typeface="Arial Black"/>
                <a:cs typeface="Arial Black"/>
              </a:rPr>
              <a:t>¡</a:t>
            </a:r>
            <a:r>
              <a:rPr lang="en-US" sz="3200" dirty="0" err="1">
                <a:solidFill>
                  <a:srgbClr val="0000FF"/>
                </a:solidFill>
                <a:latin typeface="Arial Black"/>
                <a:cs typeface="Arial Black"/>
              </a:rPr>
              <a:t>Ojo</a:t>
            </a:r>
            <a:r>
              <a:rPr lang="en-US" sz="3200" dirty="0" smtClean="0">
                <a:solidFill>
                  <a:srgbClr val="0000FF"/>
                </a:solidFill>
                <a:latin typeface="Arial Black"/>
                <a:cs typeface="Arial Black"/>
              </a:rPr>
              <a:t>!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0000FF"/>
                </a:solidFill>
                <a:latin typeface="Arial Black"/>
                <a:cs typeface="Arial Black"/>
              </a:rPr>
              <a:t>schwa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17719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743200" y="2428875"/>
            <a:ext cx="4064000" cy="71437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743200" y="3333750"/>
            <a:ext cx="4064000" cy="71437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83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8159751" y="5105798"/>
            <a:ext cx="18466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8178800" y="5071071"/>
            <a:ext cx="18466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7" name="Rectangle 5"/>
          <p:cNvSpPr>
            <a:spLocks noChangeArrowheads="1"/>
          </p:cNvSpPr>
          <p:nvPr/>
        </p:nvSpPr>
        <p:spPr bwMode="auto">
          <a:xfrm>
            <a:off x="1981200" y="3238500"/>
            <a:ext cx="5163343" cy="1200329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ja-JP" altLang="en-US" sz="7200" dirty="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 dirty="0">
                <a:solidFill>
                  <a:srgbClr val="2C00FB"/>
                </a:solidFill>
                <a:latin typeface="Arial Black" charset="0"/>
              </a:rPr>
              <a:t>r</a:t>
            </a:r>
            <a:r>
              <a:rPr lang="ja-JP" altLang="en-US" sz="7200" dirty="0">
                <a:solidFill>
                  <a:srgbClr val="2C00FB"/>
                </a:solidFill>
                <a:latin typeface="Arial"/>
              </a:rPr>
              <a:t>”</a:t>
            </a:r>
            <a:r>
              <a:rPr lang="en-US" sz="7200" dirty="0">
                <a:solidFill>
                  <a:srgbClr val="2C00FB"/>
                </a:solidFill>
                <a:latin typeface="Arial Black" charset="0"/>
              </a:rPr>
              <a:t> vs. </a:t>
            </a:r>
            <a:r>
              <a:rPr lang="ja-JP" altLang="en-US" sz="7200" dirty="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 dirty="0" err="1">
                <a:solidFill>
                  <a:srgbClr val="2C00FB"/>
                </a:solidFill>
                <a:latin typeface="Arial Black" charset="0"/>
              </a:rPr>
              <a:t>rr</a:t>
            </a:r>
            <a:r>
              <a:rPr lang="ja-JP" altLang="en-US" sz="7200" dirty="0">
                <a:solidFill>
                  <a:srgbClr val="2C00FB"/>
                </a:solidFill>
                <a:latin typeface="Arial"/>
              </a:rPr>
              <a:t>”</a:t>
            </a:r>
            <a:endParaRPr lang="en-US" sz="7200" dirty="0">
              <a:solidFill>
                <a:srgbClr val="2C00FB"/>
              </a:solidFill>
              <a:latin typeface="Arial Black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181100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600" dirty="0" smtClean="0">
                <a:solidFill>
                  <a:srgbClr val="FF0000"/>
                </a:solidFill>
              </a:rPr>
              <a:t>REGLAS</a:t>
            </a:r>
          </a:p>
        </p:txBody>
      </p:sp>
    </p:spTree>
    <p:extLst>
      <p:ext uri="{BB962C8B-B14F-4D97-AF65-F5344CB8AC3E}">
        <p14:creationId xmlns:p14="http://schemas.microsoft.com/office/powerpoint/2010/main" val="237356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7" grpId="0" animBg="1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25" y="2333625"/>
            <a:ext cx="5650705" cy="156966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3 reglas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21594" y="3931503"/>
            <a:ext cx="20746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err="1"/>
              <a:t>básicas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74336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" y="0"/>
            <a:ext cx="9143998" cy="1107996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Arial Black"/>
                <a:cs typeface="Arial Black"/>
              </a:rPr>
              <a:t>3 </a:t>
            </a:r>
            <a:r>
              <a:rPr lang="en-US" sz="6600" dirty="0" err="1">
                <a:latin typeface="Arial Black"/>
                <a:cs typeface="Arial Black"/>
              </a:rPr>
              <a:t>reglas</a:t>
            </a:r>
            <a:endParaRPr lang="en-US" sz="6600" dirty="0">
              <a:latin typeface="Arial Black"/>
              <a:cs typeface="Arial Black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03" y="1900416"/>
            <a:ext cx="7883648" cy="630942"/>
          </a:xfrm>
          <a:prstGeom prst="rect">
            <a:avLst/>
          </a:prstGeom>
          <a:solidFill>
            <a:srgbClr val="50FFEA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b="1" dirty="0"/>
              <a:t>1a. </a:t>
            </a:r>
            <a:r>
              <a:rPr lang="en-US" sz="3500" b="1" dirty="0" err="1">
                <a:solidFill>
                  <a:srgbClr val="0000FF"/>
                </a:solidFill>
              </a:rPr>
              <a:t>inicial</a:t>
            </a:r>
            <a:r>
              <a:rPr lang="en-US" sz="3500" b="1" dirty="0"/>
              <a:t> de </a:t>
            </a:r>
            <a:r>
              <a:rPr lang="en-US" sz="3500" b="1" dirty="0" err="1"/>
              <a:t>palabra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" y="1104900"/>
            <a:ext cx="5957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¡</a:t>
            </a:r>
            <a:r>
              <a:rPr lang="en-US" sz="3600" b="1" dirty="0" err="1" smtClean="0"/>
              <a:t>Importa</a:t>
            </a:r>
            <a:r>
              <a:rPr lang="en-US" sz="3600" b="1" dirty="0" smtClean="0"/>
              <a:t> </a:t>
            </a:r>
            <a:r>
              <a:rPr lang="en-US" sz="3600" b="1" dirty="0"/>
              <a:t>la </a:t>
            </a:r>
            <a:r>
              <a:rPr lang="en-US" sz="3600" b="1" u="sng" dirty="0" err="1"/>
              <a:t>posición</a:t>
            </a:r>
            <a:r>
              <a:rPr lang="en-US" sz="3600" b="1" dirty="0"/>
              <a:t> de la "</a:t>
            </a:r>
            <a:r>
              <a:rPr lang="en-US" sz="3600" b="1" dirty="0" smtClean="0"/>
              <a:t>r”!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938" y="4034016"/>
            <a:ext cx="7829079" cy="63094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b="1" dirty="0"/>
              <a:t>2. </a:t>
            </a:r>
            <a:r>
              <a:rPr lang="en-US" sz="3500" b="1" dirty="0">
                <a:solidFill>
                  <a:srgbClr val="0000FF"/>
                </a:solidFill>
              </a:rPr>
              <a:t>interior </a:t>
            </a:r>
            <a:r>
              <a:rPr lang="en-US" sz="3500" b="1" dirty="0"/>
              <a:t>de </a:t>
            </a:r>
            <a:r>
              <a:rPr lang="en-US" sz="3500" b="1" dirty="0" err="1"/>
              <a:t>sílaba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0" y="4817358"/>
            <a:ext cx="7848600" cy="63094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b="1" dirty="0"/>
              <a:t>3. </a:t>
            </a:r>
            <a:r>
              <a:rPr lang="en-US" sz="3500" b="1" dirty="0">
                <a:solidFill>
                  <a:srgbClr val="0000FF"/>
                </a:solidFill>
              </a:rPr>
              <a:t>final </a:t>
            </a:r>
            <a:r>
              <a:rPr lang="en-US" sz="3500" b="1" dirty="0"/>
              <a:t>de </a:t>
            </a:r>
            <a:r>
              <a:rPr lang="en-US" sz="3500" b="1" dirty="0" err="1"/>
              <a:t>sílaba</a:t>
            </a:r>
            <a:endParaRPr lang="en-US" sz="35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474342" y="1845558"/>
            <a:ext cx="168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R</a:t>
            </a:r>
            <a:r>
              <a:rPr lang="en-US" sz="3600" dirty="0"/>
              <a:t>a-</a:t>
            </a:r>
            <a:r>
              <a:rPr lang="en-US" sz="3600" dirty="0" err="1"/>
              <a:t>món</a:t>
            </a:r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5486400" y="3963769"/>
            <a:ext cx="1528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c</a:t>
            </a:r>
            <a:r>
              <a:rPr lang="en-US" sz="3600" b="1" dirty="0" err="1">
                <a:solidFill>
                  <a:srgbClr val="FF0000"/>
                </a:solidFill>
              </a:rPr>
              <a:t>r</a:t>
            </a:r>
            <a:r>
              <a:rPr lang="en-US" sz="3600" dirty="0" err="1"/>
              <a:t>e</a:t>
            </a:r>
            <a:r>
              <a:rPr lang="en-US" sz="3600" dirty="0"/>
              <a:t>-ma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86400" y="4741158"/>
            <a:ext cx="1560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co-</a:t>
            </a:r>
            <a:r>
              <a:rPr lang="en-US" sz="3600" dirty="0" err="1"/>
              <a:t>me</a:t>
            </a:r>
            <a:r>
              <a:rPr lang="en-US" sz="3600" b="1" dirty="0" err="1">
                <a:solidFill>
                  <a:srgbClr val="FF0000"/>
                </a:solidFill>
              </a:rPr>
              <a:t>r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3616" y="2683758"/>
            <a:ext cx="7833616" cy="630942"/>
          </a:xfrm>
          <a:prstGeom prst="rect">
            <a:avLst/>
          </a:prstGeom>
          <a:solidFill>
            <a:srgbClr val="50FFEA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500" b="1" dirty="0"/>
              <a:t>1b. </a:t>
            </a:r>
            <a:r>
              <a:rPr lang="en-US" sz="3500" b="1" dirty="0" err="1">
                <a:solidFill>
                  <a:srgbClr val="0000FF"/>
                </a:solidFill>
              </a:rPr>
              <a:t>inicial</a:t>
            </a:r>
            <a:r>
              <a:rPr lang="en-US" sz="3500" b="1" dirty="0"/>
              <a:t> de </a:t>
            </a:r>
            <a:r>
              <a:rPr lang="en-US" sz="3500" b="1" dirty="0" err="1"/>
              <a:t>sílaba</a:t>
            </a:r>
            <a:endParaRPr lang="en-US" sz="35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464445" y="2607558"/>
            <a:ext cx="1926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En-</a:t>
            </a:r>
            <a:r>
              <a:rPr lang="en-US" sz="3600" b="1" dirty="0" err="1">
                <a:solidFill>
                  <a:srgbClr val="FF0000"/>
                </a:solidFill>
              </a:rPr>
              <a:t>r</a:t>
            </a:r>
            <a:r>
              <a:rPr lang="en-US" sz="3600" dirty="0" err="1"/>
              <a:t>i</a:t>
            </a:r>
            <a:r>
              <a:rPr lang="en-US" sz="3600" dirty="0"/>
              <a:t>-</a:t>
            </a:r>
            <a:r>
              <a:rPr lang="en-US" sz="3600" dirty="0" err="1"/>
              <a:t>que</a:t>
            </a:r>
            <a:endParaRPr lang="en-US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7949213" y="2251382"/>
            <a:ext cx="8899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/</a:t>
            </a:r>
            <a:r>
              <a:rPr lang="en-US" sz="3200" b="1" dirty="0" err="1"/>
              <a:t>rrr</a:t>
            </a:r>
            <a:r>
              <a:rPr lang="en-US" sz="3200" b="1" dirty="0"/>
              <a:t>/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11241" y="4384982"/>
            <a:ext cx="5693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/r/</a:t>
            </a: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0" y="3674358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97449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 animBg="1"/>
      <p:bldP spid="7" grpId="0"/>
      <p:bldP spid="10" grpId="0"/>
      <p:bldP spid="11" grpId="0"/>
      <p:bldP spid="12" grpId="0" animBg="1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99" y="1446609"/>
            <a:ext cx="6960401" cy="2858691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4572000" y="2019300"/>
            <a:ext cx="914400" cy="3810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5027220" y="2890430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7336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Arial Black"/>
                <a:cs typeface="Arial Black"/>
              </a:rPr>
              <a:t>Regla</a:t>
            </a:r>
            <a:r>
              <a:rPr lang="en-US" sz="3600" dirty="0">
                <a:solidFill>
                  <a:srgbClr val="FFFFFF"/>
                </a:solidFill>
                <a:latin typeface="Arial Black"/>
                <a:cs typeface="Arial Black"/>
              </a:rPr>
              <a:t> #1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26670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 err="1" smtClean="0">
                <a:solidFill>
                  <a:srgbClr val="FF0000"/>
                </a:solidFill>
                <a:latin typeface="Arial Black"/>
                <a:cs typeface="Arial Black"/>
              </a:rPr>
              <a:t>Inicio</a:t>
            </a:r>
            <a:r>
              <a:rPr lang="en-US" sz="6600" dirty="0" smtClean="0">
                <a:solidFill>
                  <a:srgbClr val="FF0000"/>
                </a:solidFill>
                <a:latin typeface="Arial Black"/>
                <a:cs typeface="Arial Black"/>
              </a:rPr>
              <a:t> de </a:t>
            </a:r>
            <a:r>
              <a:rPr lang="en-US" sz="6600" dirty="0" err="1" smtClean="0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endParaRPr lang="en-US" sz="6600" dirty="0">
              <a:solidFill>
                <a:srgbClr val="FF0000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112058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304800" y="4187904"/>
            <a:ext cx="4053326" cy="1107996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6600" b="1" dirty="0"/>
              <a:t>E</a:t>
            </a:r>
            <a:r>
              <a:rPr lang="en-US" sz="6600" b="1" u="sng" dirty="0"/>
              <a:t>n</a:t>
            </a:r>
            <a:r>
              <a:rPr lang="en-US" sz="6600" b="1" dirty="0"/>
              <a:t>—</a:t>
            </a:r>
            <a:r>
              <a:rPr lang="en-US" sz="6600" b="1" dirty="0" err="1">
                <a:solidFill>
                  <a:srgbClr val="FF2409"/>
                </a:solidFill>
              </a:rPr>
              <a:t>r</a:t>
            </a:r>
            <a:r>
              <a:rPr lang="en-US" sz="6600" b="1" dirty="0" err="1"/>
              <a:t>i-que</a:t>
            </a:r>
            <a:endParaRPr lang="en-US" sz="66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5867400" y="1562100"/>
            <a:ext cx="3276600" cy="32624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 err="1" smtClean="0">
                <a:solidFill>
                  <a:srgbClr val="FF0000"/>
                </a:solidFill>
                <a:latin typeface="Arial Black"/>
                <a:cs typeface="Arial Black"/>
              </a:rPr>
              <a:t>Inicio</a:t>
            </a:r>
            <a:r>
              <a:rPr lang="en-US" sz="5400" dirty="0" smtClean="0">
                <a:solidFill>
                  <a:srgbClr val="FF0000"/>
                </a:solidFill>
                <a:latin typeface="Arial Black"/>
                <a:cs typeface="Arial Black"/>
              </a:rPr>
              <a:t> </a:t>
            </a:r>
            <a:r>
              <a:rPr lang="en-US" sz="5400" dirty="0">
                <a:solidFill>
                  <a:srgbClr val="FF0000"/>
                </a:solidFill>
                <a:latin typeface="Arial Black"/>
                <a:cs typeface="Arial Black"/>
              </a:rPr>
              <a:t>de </a:t>
            </a:r>
            <a:r>
              <a:rPr lang="en-US" sz="5400" u="sng" dirty="0" err="1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r>
              <a:rPr lang="en-US" sz="5400" dirty="0">
                <a:solidFill>
                  <a:srgbClr val="FF0000"/>
                </a:solidFill>
                <a:latin typeface="Arial Black"/>
                <a:cs typeface="Arial Black"/>
              </a:rPr>
              <a:t> = </a:t>
            </a:r>
            <a:r>
              <a:rPr lang="en-US" sz="4400" dirty="0">
                <a:solidFill>
                  <a:srgbClr val="FF0000"/>
                </a:solidFill>
                <a:latin typeface="Arial Black"/>
                <a:cs typeface="Arial Black"/>
              </a:rPr>
              <a:t>[</a:t>
            </a:r>
            <a:r>
              <a:rPr lang="en-US" sz="4400" dirty="0" err="1">
                <a:solidFill>
                  <a:srgbClr val="FF0000"/>
                </a:solidFill>
                <a:latin typeface="Arial Black"/>
                <a:cs typeface="Arial Black"/>
              </a:rPr>
              <a:t>rrrrrrrr</a:t>
            </a:r>
            <a:r>
              <a:rPr lang="en-US" sz="4400" dirty="0">
                <a:solidFill>
                  <a:srgbClr val="FF0000"/>
                </a:solidFill>
                <a:latin typeface="Arial Black"/>
                <a:cs typeface="Arial Black"/>
              </a:rPr>
              <a:t>]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304800" y="2705100"/>
            <a:ext cx="5015015" cy="110799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600" b="1" dirty="0"/>
              <a:t>a</a:t>
            </a:r>
            <a:r>
              <a:rPr lang="en-US" sz="6600" b="1" u="sng" dirty="0"/>
              <a:t>l</a:t>
            </a:r>
            <a:r>
              <a:rPr lang="en-US" sz="6600" b="1" dirty="0"/>
              <a:t>—</a:t>
            </a:r>
            <a:r>
              <a:rPr lang="en-US" sz="6600" b="1" dirty="0">
                <a:solidFill>
                  <a:srgbClr val="FF2409"/>
                </a:solidFill>
              </a:rPr>
              <a:t>r</a:t>
            </a:r>
            <a:r>
              <a:rPr lang="en-US" sz="6600" b="1" dirty="0"/>
              <a:t>e-de-</a:t>
            </a:r>
            <a:r>
              <a:rPr lang="en-US" sz="6600" b="1" dirty="0" err="1"/>
              <a:t>dor</a:t>
            </a:r>
            <a:endParaRPr lang="en-US" sz="6600" b="1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04800" y="1257300"/>
            <a:ext cx="2896571" cy="1107996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6600" b="1" dirty="0">
                <a:solidFill>
                  <a:srgbClr val="FF2409"/>
                </a:solidFill>
              </a:rPr>
              <a:t>R</a:t>
            </a:r>
            <a:r>
              <a:rPr lang="en-US" sz="6600" b="1" dirty="0"/>
              <a:t>a-</a:t>
            </a:r>
            <a:r>
              <a:rPr lang="en-US" sz="6600" b="1" dirty="0" err="1"/>
              <a:t>quel</a:t>
            </a:r>
            <a:endParaRPr lang="en-US" sz="6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" y="142876"/>
            <a:ext cx="91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Después</a:t>
            </a:r>
            <a:r>
              <a:rPr lang="en-US" sz="3600" dirty="0"/>
              <a:t> de </a:t>
            </a:r>
            <a:r>
              <a:rPr lang="en-US" sz="3600" b="1" dirty="0" err="1"/>
              <a:t>consonante</a:t>
            </a:r>
            <a:r>
              <a:rPr lang="en-US" sz="3600" b="1" dirty="0"/>
              <a:t> </a:t>
            </a:r>
            <a:r>
              <a:rPr lang="en-US" sz="3600" dirty="0" smtClean="0"/>
              <a:t>(</a:t>
            </a:r>
            <a:r>
              <a:rPr lang="en-US" sz="3600" dirty="0"/>
              <a:t>y/o </a:t>
            </a:r>
            <a:r>
              <a:rPr lang="en-US" sz="3600" b="1" dirty="0" err="1"/>
              <a:t>inicio</a:t>
            </a:r>
            <a:r>
              <a:rPr lang="en-US" sz="3600" dirty="0"/>
              <a:t> </a:t>
            </a:r>
            <a:r>
              <a:rPr lang="en-US" sz="3600" b="1" dirty="0"/>
              <a:t>de </a:t>
            </a:r>
            <a:r>
              <a:rPr lang="en-US" sz="3600" b="1" dirty="0" err="1"/>
              <a:t>palabra</a:t>
            </a:r>
            <a:r>
              <a:rPr lang="en-US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551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nimBg="1"/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0" y="1"/>
            <a:ext cx="9144000" cy="3554819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CR" sz="4500" dirty="0">
                <a:solidFill>
                  <a:srgbClr val="0000FF"/>
                </a:solidFill>
                <a:latin typeface="Palatino" charset="0"/>
              </a:rPr>
              <a:t> </a:t>
            </a:r>
            <a:r>
              <a:rPr lang="es-CR" sz="4500" dirty="0">
                <a:latin typeface="Palatino" charset="0"/>
              </a:rPr>
              <a:t> 	al</a:t>
            </a:r>
            <a:r>
              <a:rPr lang="es-CR" sz="4500" dirty="0">
                <a:solidFill>
                  <a:srgbClr val="FF0000"/>
                </a:solidFill>
                <a:latin typeface="Palatino" charset="0"/>
              </a:rPr>
              <a:t>—</a:t>
            </a:r>
            <a:r>
              <a:rPr lang="es-CR" sz="4500" u="sng" dirty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4500" dirty="0">
                <a:latin typeface="Palatino" charset="0"/>
              </a:rPr>
              <a:t>ededor	</a:t>
            </a:r>
          </a:p>
          <a:p>
            <a:r>
              <a:rPr lang="es-CR" sz="4500" dirty="0">
                <a:latin typeface="Palatino" charset="0"/>
              </a:rPr>
              <a:t>	E</a:t>
            </a:r>
            <a:r>
              <a:rPr lang="es-CR" sz="4500" dirty="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4500" u="sng" dirty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4500" dirty="0">
                <a:latin typeface="Palatino" charset="0"/>
              </a:rPr>
              <a:t>ique	</a:t>
            </a:r>
          </a:p>
          <a:p>
            <a:r>
              <a:rPr lang="es-CR" sz="4500" dirty="0">
                <a:latin typeface="Palatino" charset="0"/>
              </a:rPr>
              <a:t>	e</a:t>
            </a:r>
            <a:r>
              <a:rPr lang="es-CR" sz="4500" dirty="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4500" u="sng" dirty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4500" dirty="0">
                <a:latin typeface="Palatino" charset="0"/>
              </a:rPr>
              <a:t>iquecer	</a:t>
            </a:r>
          </a:p>
          <a:p>
            <a:r>
              <a:rPr lang="es-CR" sz="4500" dirty="0">
                <a:latin typeface="Palatino" charset="0"/>
              </a:rPr>
              <a:t>	so</a:t>
            </a:r>
            <a:r>
              <a:rPr lang="es-CR" sz="4500" dirty="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4500" u="sng" dirty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4500" dirty="0">
                <a:latin typeface="Palatino" charset="0"/>
              </a:rPr>
              <a:t>eír	</a:t>
            </a:r>
          </a:p>
          <a:p>
            <a:r>
              <a:rPr lang="es-CR" sz="4500" dirty="0">
                <a:latin typeface="Palatino" charset="0"/>
              </a:rPr>
              <a:t>	ho</a:t>
            </a:r>
            <a:r>
              <a:rPr lang="es-CR" sz="4500" dirty="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4500" u="sng" dirty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4500" dirty="0">
                <a:latin typeface="Palatino" charset="0"/>
              </a:rPr>
              <a:t>a	</a:t>
            </a:r>
            <a:endParaRPr lang="en-US" sz="4500" dirty="0">
              <a:latin typeface="Palatino" charset="0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338138" y="3740140"/>
            <a:ext cx="8577262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indent="-457200"/>
            <a:r>
              <a:rPr lang="ja-JP" altLang="en-US" sz="3500" b="1" dirty="0">
                <a:latin typeface="Arial"/>
              </a:rPr>
              <a:t>“</a:t>
            </a:r>
            <a:r>
              <a:rPr lang="en-US" sz="3500" b="1" dirty="0" err="1"/>
              <a:t>rr</a:t>
            </a:r>
            <a:r>
              <a:rPr lang="en-US" sz="3500" b="1" dirty="0"/>
              <a:t> </a:t>
            </a:r>
            <a:r>
              <a:rPr lang="en-US" sz="3500" b="1" dirty="0" err="1"/>
              <a:t>múltiple</a:t>
            </a:r>
            <a:r>
              <a:rPr lang="ja-JP" altLang="en-US" sz="3500" b="1" dirty="0">
                <a:latin typeface="Arial"/>
              </a:rPr>
              <a:t>”</a:t>
            </a:r>
            <a:r>
              <a:rPr lang="en-US" sz="3500" b="1" dirty="0"/>
              <a:t> </a:t>
            </a:r>
            <a:r>
              <a:rPr lang="en-US" sz="3500" b="1" dirty="0" err="1"/>
              <a:t>después</a:t>
            </a:r>
            <a:r>
              <a:rPr lang="en-US" sz="3500" b="1" dirty="0"/>
              <a:t> de</a:t>
            </a:r>
          </a:p>
          <a:p>
            <a:pPr marL="457200" indent="-457200">
              <a:buFont typeface="Times" charset="0"/>
              <a:buAutoNum type="arabicParenR"/>
            </a:pPr>
            <a:r>
              <a:rPr lang="en-US" sz="3500" dirty="0"/>
              <a:t>  </a:t>
            </a:r>
            <a:r>
              <a:rPr lang="en-US" sz="3500" dirty="0" err="1"/>
              <a:t>consonante</a:t>
            </a:r>
            <a:endParaRPr lang="en-US" sz="3500" dirty="0"/>
          </a:p>
          <a:p>
            <a:pPr marL="457200" indent="-457200">
              <a:buFont typeface="Times" charset="0"/>
              <a:buAutoNum type="arabicParenR"/>
            </a:pPr>
            <a:r>
              <a:rPr lang="en-US" sz="3500" dirty="0"/>
              <a:t>  </a:t>
            </a:r>
            <a:r>
              <a:rPr lang="en-US" sz="3500" dirty="0" err="1"/>
              <a:t>sílaba</a:t>
            </a:r>
            <a:r>
              <a:rPr lang="en-US" sz="3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158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99" y="1446609"/>
            <a:ext cx="6960401" cy="2858691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4572000" y="2019300"/>
            <a:ext cx="914400" cy="3810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5027220" y="2890430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7336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Arial Black"/>
                <a:cs typeface="Arial Black"/>
              </a:rPr>
              <a:t>Regla</a:t>
            </a:r>
            <a:r>
              <a:rPr lang="en-US" sz="360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Arial Black"/>
                <a:cs typeface="Arial Black"/>
              </a:rPr>
              <a:t>#2</a:t>
            </a:r>
            <a:endParaRPr lang="en-US" sz="3600" dirty="0">
              <a:solidFill>
                <a:srgbClr val="FFFFFF"/>
              </a:solidFill>
              <a:latin typeface="Arial Black"/>
              <a:cs typeface="Arial Black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26670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 smtClean="0">
                <a:solidFill>
                  <a:srgbClr val="FF0000"/>
                </a:solidFill>
                <a:latin typeface="Arial Black"/>
                <a:cs typeface="Arial Black"/>
              </a:rPr>
              <a:t>Interior de </a:t>
            </a:r>
            <a:r>
              <a:rPr lang="en-US" sz="6600" dirty="0" err="1" smtClean="0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endParaRPr lang="en-US" sz="6600" dirty="0">
              <a:solidFill>
                <a:srgbClr val="FF0000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47371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71"/>
          <a:stretch/>
        </p:blipFill>
        <p:spPr bwMode="auto">
          <a:xfrm>
            <a:off x="2057400" y="672885"/>
            <a:ext cx="5029200" cy="431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128685" y="738502"/>
            <a:ext cx="838200" cy="70788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/r/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74834" y="1130085"/>
            <a:ext cx="838200" cy="70788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/</a:t>
            </a:r>
            <a:r>
              <a:rPr lang="en-US" sz="4000" dirty="0" err="1">
                <a:solidFill>
                  <a:schemeClr val="bg1"/>
                </a:solidFill>
              </a:rPr>
              <a:t>rr</a:t>
            </a:r>
            <a:r>
              <a:rPr lang="en-US" sz="400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51064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543795" y="190500"/>
            <a:ext cx="3952005" cy="938719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5500" b="1" dirty="0"/>
              <a:t>En—</a:t>
            </a:r>
            <a:r>
              <a:rPr lang="en-US" sz="5500" b="1" dirty="0" err="1">
                <a:solidFill>
                  <a:srgbClr val="FF2409"/>
                </a:solidFill>
              </a:rPr>
              <a:t>rrr</a:t>
            </a:r>
            <a:r>
              <a:rPr lang="en-US" sz="5500" b="1" dirty="0" err="1"/>
              <a:t>i-que</a:t>
            </a:r>
            <a:endParaRPr lang="en-US" sz="5500" b="1" dirty="0"/>
          </a:p>
        </p:txBody>
      </p:sp>
      <p:sp>
        <p:nvSpPr>
          <p:cNvPr id="6148" name="Rectangle 4"/>
          <p:cNvSpPr>
            <a:spLocks noChangeArrowheads="1"/>
          </p:cNvSpPr>
          <p:nvPr/>
        </p:nvSpPr>
        <p:spPr bwMode="auto">
          <a:xfrm>
            <a:off x="581205" y="2019300"/>
            <a:ext cx="2619195" cy="93871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5500" b="1" dirty="0"/>
              <a:t> a—</a:t>
            </a:r>
            <a:r>
              <a:rPr lang="en-US" sz="5500" b="1" dirty="0" err="1">
                <a:solidFill>
                  <a:schemeClr val="accent2"/>
                </a:solidFill>
              </a:rPr>
              <a:t>g</a:t>
            </a:r>
            <a:r>
              <a:rPr lang="en-US" sz="5500" b="1" dirty="0" err="1">
                <a:solidFill>
                  <a:srgbClr val="FF2409"/>
                </a:solidFill>
              </a:rPr>
              <a:t>r</a:t>
            </a:r>
            <a:r>
              <a:rPr lang="en-US" sz="5500" b="1" dirty="0" err="1"/>
              <a:t>io</a:t>
            </a:r>
            <a:endParaRPr lang="en-US" sz="5500" b="1" dirty="0"/>
          </a:p>
        </p:txBody>
      </p:sp>
      <p:sp>
        <p:nvSpPr>
          <p:cNvPr id="6150" name="AutoShape 6"/>
          <p:cNvSpPr>
            <a:spLocks noChangeArrowheads="1"/>
          </p:cNvSpPr>
          <p:nvPr/>
        </p:nvSpPr>
        <p:spPr bwMode="auto">
          <a:xfrm rot="860687">
            <a:off x="1965858" y="1221109"/>
            <a:ext cx="1016000" cy="619125"/>
          </a:xfrm>
          <a:prstGeom prst="upDownArrow">
            <a:avLst>
              <a:gd name="adj1" fmla="val 50000"/>
              <a:gd name="adj2" fmla="val 26000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0" y="4152662"/>
            <a:ext cx="9144000" cy="1600438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NO inicial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de sílaba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=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[r] simple</a:t>
            </a:r>
            <a:endParaRPr lang="en-US" sz="3200">
              <a:solidFill>
                <a:srgbClr val="FF0000"/>
              </a:solidFill>
              <a:latin typeface="Arial Black"/>
              <a:cs typeface="Arial Black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97766" y="3086100"/>
            <a:ext cx="3517034" cy="93871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5500" b="1" dirty="0"/>
              <a:t> Al—</a:t>
            </a:r>
            <a:r>
              <a:rPr lang="en-US" sz="5500" b="1" dirty="0" err="1">
                <a:solidFill>
                  <a:schemeClr val="accent2"/>
                </a:solidFill>
              </a:rPr>
              <a:t>f</a:t>
            </a:r>
            <a:r>
              <a:rPr lang="en-US" sz="5500" b="1" dirty="0" err="1">
                <a:solidFill>
                  <a:srgbClr val="FF2409"/>
                </a:solidFill>
              </a:rPr>
              <a:t>r</a:t>
            </a:r>
            <a:r>
              <a:rPr lang="en-US" sz="5500" b="1" dirty="0" err="1"/>
              <a:t>e</a:t>
            </a:r>
            <a:r>
              <a:rPr lang="en-US" sz="5500" b="1" dirty="0"/>
              <a:t>-do</a:t>
            </a:r>
          </a:p>
        </p:txBody>
      </p:sp>
    </p:spTree>
    <p:extLst>
      <p:ext uri="{BB962C8B-B14F-4D97-AF65-F5344CB8AC3E}">
        <p14:creationId xmlns:p14="http://schemas.microsoft.com/office/powerpoint/2010/main" val="270548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nimBg="1"/>
      <p:bldP spid="6148" grpId="0" animBg="1"/>
      <p:bldP spid="6150" grpId="0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9144000" cy="5715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99" y="1446609"/>
            <a:ext cx="6960401" cy="2858691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4572000" y="2019300"/>
            <a:ext cx="914400" cy="3810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5027220" y="2890430"/>
            <a:ext cx="1857375" cy="9144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7336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Arial Black"/>
                <a:cs typeface="Arial Black"/>
              </a:rPr>
              <a:t>Regla</a:t>
            </a:r>
            <a:r>
              <a:rPr lang="en-US" sz="3600" dirty="0">
                <a:solidFill>
                  <a:srgbClr val="FFFFFF"/>
                </a:solidFill>
                <a:latin typeface="Arial Black"/>
                <a:cs typeface="Arial Black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Arial Black"/>
                <a:cs typeface="Arial Black"/>
              </a:rPr>
              <a:t>#3</a:t>
            </a:r>
            <a:endParaRPr lang="en-US" sz="3600" dirty="0">
              <a:solidFill>
                <a:srgbClr val="FFFFFF"/>
              </a:solidFill>
              <a:latin typeface="Arial Black"/>
              <a:cs typeface="Arial Black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26670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 smtClean="0">
                <a:solidFill>
                  <a:srgbClr val="FF0000"/>
                </a:solidFill>
                <a:latin typeface="Arial Black"/>
                <a:cs typeface="Arial Black"/>
              </a:rPr>
              <a:t>Final de </a:t>
            </a:r>
            <a:r>
              <a:rPr lang="en-US" sz="6600" dirty="0" err="1" smtClean="0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endParaRPr lang="en-US" sz="6600" dirty="0">
              <a:solidFill>
                <a:srgbClr val="FF0000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75616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4457785" y="2451437"/>
            <a:ext cx="3543215" cy="1015663"/>
          </a:xfrm>
          <a:prstGeom prst="rect">
            <a:avLst/>
          </a:prstGeom>
          <a:solidFill>
            <a:srgbClr val="99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ja-JP" altLang="en-US" sz="3000" b="1" dirty="0">
                <a:latin typeface="Arial"/>
              </a:rPr>
              <a:t>“</a:t>
            </a:r>
            <a:r>
              <a:rPr lang="en-US" sz="3000" b="1" dirty="0"/>
              <a:t>r</a:t>
            </a:r>
            <a:r>
              <a:rPr lang="ja-JP" altLang="en-US" sz="3000" b="1" dirty="0">
                <a:latin typeface="Arial"/>
              </a:rPr>
              <a:t>”</a:t>
            </a:r>
            <a:r>
              <a:rPr lang="en-US" sz="3000" b="1" dirty="0"/>
              <a:t> </a:t>
            </a:r>
            <a:r>
              <a:rPr lang="en-US" sz="3000" b="1" u="sng" dirty="0"/>
              <a:t>final</a:t>
            </a:r>
            <a:r>
              <a:rPr lang="en-US" sz="3000" b="1" dirty="0"/>
              <a:t> de </a:t>
            </a:r>
            <a:r>
              <a:rPr lang="en-US" sz="3000" b="1" dirty="0" err="1"/>
              <a:t>palabra</a:t>
            </a:r>
            <a:r>
              <a:rPr lang="en-US" sz="3000" b="1" dirty="0"/>
              <a:t> o </a:t>
            </a:r>
            <a:r>
              <a:rPr lang="en-US" sz="3000" b="1" dirty="0" err="1"/>
              <a:t>sílaba</a:t>
            </a:r>
            <a:endParaRPr lang="en-US" sz="3000" b="1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56821" y="589537"/>
            <a:ext cx="2110179" cy="938719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5500" b="1" dirty="0" err="1"/>
              <a:t>habla</a:t>
            </a:r>
            <a:r>
              <a:rPr lang="en-US" sz="5500" b="1" dirty="0" err="1">
                <a:solidFill>
                  <a:srgbClr val="FF0000"/>
                </a:solidFill>
              </a:rPr>
              <a:t>r</a:t>
            </a:r>
            <a:endParaRPr lang="en-US" sz="55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54410" y="1661606"/>
            <a:ext cx="2112590" cy="938719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5500" b="1" dirty="0"/>
              <a:t>come</a:t>
            </a:r>
            <a:r>
              <a:rPr lang="en-US" sz="5500" b="1" dirty="0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3400" y="2756981"/>
            <a:ext cx="2608406" cy="938719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5500" b="1" dirty="0" err="1"/>
              <a:t>tenedo</a:t>
            </a:r>
            <a:r>
              <a:rPr lang="en-US" sz="5500" b="1" dirty="0" err="1">
                <a:solidFill>
                  <a:srgbClr val="FF0000"/>
                </a:solidFill>
              </a:rPr>
              <a:t>r</a:t>
            </a:r>
            <a:endParaRPr lang="en-US" sz="5500" b="1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4244995"/>
            <a:ext cx="9144000" cy="150810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  <a:latin typeface="Arial Black"/>
                <a:cs typeface="Arial Black"/>
              </a:rPr>
              <a:t>[r] o [</a:t>
            </a:r>
            <a:r>
              <a:rPr lang="en-US" sz="6000" dirty="0" err="1">
                <a:solidFill>
                  <a:srgbClr val="FF0000"/>
                </a:solidFill>
                <a:latin typeface="Arial Black"/>
                <a:cs typeface="Arial Black"/>
              </a:rPr>
              <a:t>rrrr</a:t>
            </a:r>
            <a:r>
              <a:rPr lang="en-US" sz="6000" dirty="0">
                <a:solidFill>
                  <a:srgbClr val="FF0000"/>
                </a:solidFill>
                <a:latin typeface="Arial Black"/>
                <a:cs typeface="Arial Black"/>
              </a:rPr>
              <a:t>] </a:t>
            </a:r>
            <a:br>
              <a:rPr lang="en-US" sz="6000" dirty="0">
                <a:solidFill>
                  <a:srgbClr val="FF0000"/>
                </a:solidFill>
                <a:latin typeface="Arial Black"/>
                <a:cs typeface="Arial Black"/>
              </a:rPr>
            </a:br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(¡</a:t>
            </a:r>
            <a:r>
              <a:rPr lang="en-US" sz="3200" dirty="0" err="1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escoja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 </a:t>
            </a:r>
            <a:r>
              <a:rPr lang="en-US" sz="3200" dirty="0" err="1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Usted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!)</a:t>
            </a:r>
          </a:p>
        </p:txBody>
      </p:sp>
      <p:pic>
        <p:nvPicPr>
          <p:cNvPr id="3" name="Picture 2" descr="smiley-fac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23850"/>
            <a:ext cx="259080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6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181903" y="633829"/>
            <a:ext cx="8581097" cy="4585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	</a:t>
            </a:r>
            <a:r>
              <a:rPr lang="es-CR" sz="4400" b="1" dirty="0" smtClean="0">
                <a:solidFill>
                  <a:srgbClr val="0000FF"/>
                </a:solidFill>
                <a:latin typeface="Palatino" charset="0"/>
              </a:rPr>
              <a:t>a</a:t>
            </a:r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.	</a:t>
            </a:r>
            <a:r>
              <a:rPr lang="es-CR" sz="4400" b="1" dirty="0">
                <a:latin typeface="Palatino" charset="0"/>
              </a:rPr>
              <a:t>E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e con e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e ciga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o, …</a:t>
            </a:r>
          </a:p>
          <a:p>
            <a:endParaRPr lang="es-CR" sz="1800" b="1" dirty="0">
              <a:latin typeface="Palatino" charset="0"/>
            </a:endParaRPr>
          </a:p>
          <a:p>
            <a:r>
              <a:rPr lang="es-CR" sz="4400" b="1" dirty="0">
                <a:latin typeface="Palatino" charset="0"/>
              </a:rPr>
              <a:t>	</a:t>
            </a:r>
            <a:r>
              <a:rPr lang="es-CR" sz="4400" b="1" dirty="0" smtClean="0">
                <a:solidFill>
                  <a:srgbClr val="0000FF"/>
                </a:solidFill>
                <a:latin typeface="Palatino" charset="0"/>
              </a:rPr>
              <a:t>b</a:t>
            </a:r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.	</a:t>
            </a:r>
            <a:r>
              <a:rPr lang="es-CR" sz="4400" b="1" dirty="0">
                <a:latin typeface="Palatino" charset="0"/>
              </a:rPr>
              <a:t>e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e con e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e ba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il, …</a:t>
            </a:r>
          </a:p>
          <a:p>
            <a:endParaRPr lang="es-CR" sz="1800" b="1" dirty="0">
              <a:latin typeface="Palatino" charset="0"/>
            </a:endParaRPr>
          </a:p>
          <a:p>
            <a:r>
              <a:rPr lang="es-CR" sz="4400" b="1" dirty="0">
                <a:latin typeface="Palatino" charset="0"/>
              </a:rPr>
              <a:t>	</a:t>
            </a:r>
            <a:r>
              <a:rPr lang="es-CR" sz="4400" b="1" dirty="0" smtClean="0">
                <a:solidFill>
                  <a:srgbClr val="0000FF"/>
                </a:solidFill>
                <a:latin typeface="Palatino" charset="0"/>
              </a:rPr>
              <a:t>c</a:t>
            </a:r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.	</a:t>
            </a:r>
            <a:r>
              <a:rPr lang="es-CR" sz="4400" b="1" u="sng" dirty="0">
                <a:latin typeface="Palatino" charset="0"/>
              </a:rPr>
              <a:t>r</a:t>
            </a:r>
            <a:r>
              <a:rPr lang="es-CR" sz="4400" b="1" dirty="0">
                <a:latin typeface="Palatino" charset="0"/>
              </a:rPr>
              <a:t>ápido co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en los ca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os …</a:t>
            </a:r>
          </a:p>
          <a:p>
            <a:endParaRPr lang="es-CR" sz="1800" b="1" dirty="0">
              <a:latin typeface="Palatino" charset="0"/>
            </a:endParaRPr>
          </a:p>
          <a:p>
            <a:r>
              <a:rPr lang="es-CR" sz="4400" b="1" dirty="0">
                <a:latin typeface="Palatino" charset="0"/>
              </a:rPr>
              <a:t>	</a:t>
            </a:r>
            <a:r>
              <a:rPr lang="es-CR" sz="4400" b="1" dirty="0" smtClean="0">
                <a:solidFill>
                  <a:srgbClr val="0000FF"/>
                </a:solidFill>
                <a:latin typeface="Palatino" charset="0"/>
              </a:rPr>
              <a:t>d</a:t>
            </a:r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.	</a:t>
            </a:r>
            <a:r>
              <a:rPr lang="es-CR" sz="4400" b="1" dirty="0">
                <a:latin typeface="Palatino" charset="0"/>
              </a:rPr>
              <a:t>ca</a:t>
            </a:r>
            <a:r>
              <a:rPr lang="es-CR" sz="4400" b="1" u="sng" dirty="0">
                <a:latin typeface="Palatino" charset="0"/>
              </a:rPr>
              <a:t>r</a:t>
            </a:r>
            <a:r>
              <a:rPr lang="es-CR" sz="4400" b="1" dirty="0">
                <a:latin typeface="Palatino" charset="0"/>
              </a:rPr>
              <a:t>gados de azúca</a:t>
            </a:r>
            <a:r>
              <a:rPr lang="es-CR" sz="4400" b="1" u="sng" dirty="0">
                <a:latin typeface="Palatino" charset="0"/>
              </a:rPr>
              <a:t>r</a:t>
            </a:r>
            <a:r>
              <a:rPr lang="es-CR" sz="4400" b="1" dirty="0">
                <a:latin typeface="Palatino" charset="0"/>
              </a:rPr>
              <a:t> …</a:t>
            </a:r>
          </a:p>
          <a:p>
            <a:endParaRPr lang="es-CR" sz="1800" b="1" dirty="0">
              <a:latin typeface="Palatino" charset="0"/>
            </a:endParaRPr>
          </a:p>
          <a:p>
            <a:r>
              <a:rPr lang="es-CR" sz="4400" b="1" dirty="0">
                <a:latin typeface="Palatino" charset="0"/>
              </a:rPr>
              <a:t>	</a:t>
            </a:r>
            <a:r>
              <a:rPr lang="es-CR" sz="4400" b="1" dirty="0" smtClean="0">
                <a:solidFill>
                  <a:srgbClr val="0000FF"/>
                </a:solidFill>
                <a:latin typeface="Palatino" charset="0"/>
              </a:rPr>
              <a:t>e</a:t>
            </a:r>
            <a:r>
              <a:rPr lang="es-CR" sz="4400" b="1" dirty="0">
                <a:solidFill>
                  <a:srgbClr val="0000FF"/>
                </a:solidFill>
                <a:latin typeface="Palatino" charset="0"/>
              </a:rPr>
              <a:t>.	</a:t>
            </a:r>
            <a:r>
              <a:rPr lang="es-CR" sz="4400" b="1" dirty="0">
                <a:latin typeface="Palatino" charset="0"/>
              </a:rPr>
              <a:t>del fe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oca</a:t>
            </a:r>
            <a:r>
              <a:rPr lang="es-CR" sz="4400" b="1" u="sng" dirty="0">
                <a:latin typeface="Palatino" charset="0"/>
              </a:rPr>
              <a:t>rr</a:t>
            </a:r>
            <a:r>
              <a:rPr lang="es-CR" sz="4400" b="1" dirty="0">
                <a:latin typeface="Palatino" charset="0"/>
              </a:rPr>
              <a:t>il</a:t>
            </a:r>
            <a:r>
              <a:rPr lang="es-CR" sz="4400" b="1" dirty="0" smtClean="0">
                <a:latin typeface="Palatino" charset="0"/>
              </a:rPr>
              <a:t>.</a:t>
            </a:r>
            <a:endParaRPr lang="es-CR" sz="4400" b="1" dirty="0">
              <a:latin typeface="Palat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04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2185214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6600" dirty="0" err="1" smtClean="0">
                <a:solidFill>
                  <a:srgbClr val="FF0000"/>
                </a:solidFill>
                <a:latin typeface="Arial Black"/>
                <a:cs typeface="+mn-cs"/>
              </a:rPr>
              <a:t>Articula</a:t>
            </a:r>
            <a:r>
              <a:rPr lang="en-US" sz="8800" dirty="0" smtClean="0">
                <a:solidFill>
                  <a:srgbClr val="FF0000"/>
                </a:solidFill>
                <a:latin typeface="Arial Black"/>
                <a:cs typeface="+mn-cs"/>
              </a:rPr>
              <a:t> </a:t>
            </a:r>
            <a:endParaRPr lang="en-US" sz="8800" dirty="0">
              <a:solidFill>
                <a:srgbClr val="FF0000"/>
              </a:solidFill>
              <a:latin typeface="Arial Black"/>
              <a:cs typeface="+mn-cs"/>
            </a:endParaRPr>
          </a:p>
          <a:p>
            <a:pPr algn="ctr">
              <a:defRPr/>
            </a:pPr>
            <a:r>
              <a:rPr lang="en-US" sz="4800" dirty="0">
                <a:solidFill>
                  <a:srgbClr val="FF0000"/>
                </a:solidFill>
                <a:latin typeface="Arial Black"/>
                <a:cs typeface="+mn-cs"/>
              </a:rPr>
              <a:t>en </a:t>
            </a:r>
            <a:r>
              <a:rPr lang="en-US" sz="4800" dirty="0" err="1">
                <a:solidFill>
                  <a:srgbClr val="FF0000"/>
                </a:solidFill>
                <a:latin typeface="Arial Black"/>
                <a:cs typeface="+mn-cs"/>
              </a:rPr>
              <a:t>voz</a:t>
            </a:r>
            <a:r>
              <a:rPr lang="en-US" sz="4800" dirty="0">
                <a:solidFill>
                  <a:srgbClr val="FF0000"/>
                </a:solidFill>
                <a:latin typeface="Arial Black"/>
                <a:cs typeface="+mn-cs"/>
              </a:rPr>
              <a:t> </a:t>
            </a:r>
            <a:r>
              <a:rPr lang="en-US" sz="4800" dirty="0" err="1">
                <a:solidFill>
                  <a:srgbClr val="FF0000"/>
                </a:solidFill>
                <a:latin typeface="Arial Black"/>
                <a:cs typeface="+mn-cs"/>
              </a:rPr>
              <a:t>alta</a:t>
            </a:r>
            <a:endParaRPr lang="en-US" sz="8800" dirty="0">
              <a:solidFill>
                <a:srgbClr val="FF0000"/>
              </a:solidFill>
              <a:latin typeface="Arial Black"/>
              <a:cs typeface="+mn-cs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437208" y="2514243"/>
            <a:ext cx="8478192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5000" b="1" dirty="0" err="1">
                <a:solidFill>
                  <a:srgbClr val="0000FF"/>
                </a:solidFill>
                <a:latin typeface="Palatino" charset="0"/>
                <a:cs typeface="+mn-cs"/>
              </a:rPr>
              <a:t>I</a:t>
            </a:r>
            <a:r>
              <a:rPr lang="en-US" sz="5000" b="1" dirty="0" err="1">
                <a:solidFill>
                  <a:srgbClr val="FF0000"/>
                </a:solidFill>
                <a:latin typeface="Palatino" charset="0"/>
                <a:cs typeface="+mn-cs"/>
              </a:rPr>
              <a:t>s</a:t>
            </a:r>
            <a:r>
              <a:rPr lang="en-US" sz="5000" b="1" dirty="0" err="1">
                <a:solidFill>
                  <a:srgbClr val="0000FF"/>
                </a:solidFill>
                <a:latin typeface="Palatino" charset="0"/>
                <a:cs typeface="+mn-cs"/>
              </a:rPr>
              <a:t>i</a:t>
            </a:r>
            <a:r>
              <a:rPr lang="en-US" sz="5000" b="1" dirty="0" err="1">
                <a:solidFill>
                  <a:srgbClr val="FF0000"/>
                </a:solidFill>
                <a:latin typeface="Palatino" charset="0"/>
                <a:cs typeface="+mn-cs"/>
              </a:rPr>
              <a:t>d</a:t>
            </a:r>
            <a:r>
              <a:rPr lang="en-US" sz="5000" b="1" dirty="0" err="1">
                <a:solidFill>
                  <a:srgbClr val="0000FF"/>
                </a:solidFill>
                <a:latin typeface="Palatino" charset="0"/>
                <a:cs typeface="+mn-cs"/>
              </a:rPr>
              <a:t>ora</a:t>
            </a:r>
            <a:r>
              <a:rPr lang="en-US" sz="5000" b="1" dirty="0">
                <a:solidFill>
                  <a:srgbClr val="0000FF"/>
                </a:solidFill>
                <a:latin typeface="Palatino" charset="0"/>
                <a:cs typeface="+mn-cs"/>
              </a:rPr>
              <a:t> </a:t>
            </a:r>
            <a:r>
              <a:rPr lang="en-US" sz="5000" b="1" dirty="0" err="1">
                <a:solidFill>
                  <a:srgbClr val="0000FF"/>
                </a:solidFill>
                <a:latin typeface="Palatino" charset="0"/>
                <a:cs typeface="+mn-cs"/>
              </a:rPr>
              <a:t>e</a:t>
            </a:r>
            <a:r>
              <a:rPr lang="en-US" sz="5000" b="1" dirty="0" err="1">
                <a:solidFill>
                  <a:srgbClr val="FF0000"/>
                </a:solidFill>
                <a:latin typeface="Palatino" charset="0"/>
                <a:cs typeface="+mn-cs"/>
              </a:rPr>
              <a:t>s</a:t>
            </a:r>
            <a:r>
              <a:rPr lang="en-US" sz="5000" b="1" dirty="0">
                <a:solidFill>
                  <a:srgbClr val="0000FF"/>
                </a:solidFill>
                <a:latin typeface="Palatino" charset="0"/>
                <a:cs typeface="+mn-cs"/>
              </a:rPr>
              <a:t> la 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  <a:cs typeface="+mn-cs"/>
              </a:rPr>
              <a:t>p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  <a:cs typeface="+mn-cs"/>
              </a:rPr>
              <a:t>re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  <a:cs typeface="+mn-cs"/>
              </a:rPr>
              <a:t>s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  <a:cs typeface="+mn-cs"/>
              </a:rPr>
              <a:t>i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  <a:cs typeface="+mn-cs"/>
              </a:rPr>
              <a:t>d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  <a:cs typeface="+mn-cs"/>
              </a:rPr>
              <a:t>en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  <a:cs typeface="+mn-cs"/>
              </a:rPr>
              <a:t>t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  <a:cs typeface="+mn-cs"/>
              </a:rPr>
              <a:t>a</a:t>
            </a:r>
            <a:r>
              <a:rPr lang="en-US" sz="5000" b="1" dirty="0">
                <a:solidFill>
                  <a:srgbClr val="0000FF"/>
                </a:solidFill>
                <a:latin typeface="Palatino" charset="0"/>
              </a:rPr>
              <a:t> 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</a:rPr>
              <a:t>a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</a:rPr>
              <a:t>a</a:t>
            </a:r>
            <a:r>
              <a:rPr lang="en-US" sz="5000" b="1" dirty="0" smtClean="0">
                <a:solidFill>
                  <a:srgbClr val="0000FF"/>
                </a:solidFill>
                <a:latin typeface="Palatino" charset="0"/>
              </a:rPr>
              <a:t> 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</a:rPr>
              <a:t>q</a:t>
            </a:r>
            <a:r>
              <a:rPr lang="en-US" sz="50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Palatino" charset="0"/>
              </a:rPr>
              <a:t>ue</a:t>
            </a:r>
            <a:r>
              <a:rPr lang="en-US" sz="5000" b="1" dirty="0" smtClean="0">
                <a:solidFill>
                  <a:srgbClr val="FF0000"/>
                </a:solidFill>
                <a:latin typeface="Palatino" charset="0"/>
              </a:rPr>
              <a:t> </a:t>
            </a:r>
            <a:r>
              <a:rPr lang="en-US" sz="5000" b="1" dirty="0" err="1" smtClean="0">
                <a:solidFill>
                  <a:srgbClr val="558ED5"/>
                </a:solidFill>
                <a:latin typeface="Palatino" charset="0"/>
              </a:rPr>
              <a:t>enseña</a:t>
            </a:r>
            <a:r>
              <a:rPr lang="en-US" sz="5000" b="1" dirty="0" smtClean="0">
                <a:solidFill>
                  <a:srgbClr val="0000FF"/>
                </a:solidFill>
                <a:latin typeface="Palatino" charset="0"/>
                <a:cs typeface="+mn-cs"/>
              </a:rPr>
              <a:t> </a:t>
            </a:r>
            <a:r>
              <a:rPr lang="en-US" sz="5000" b="1" dirty="0" err="1" smtClean="0">
                <a:solidFill>
                  <a:srgbClr val="FF0000"/>
                </a:solidFill>
                <a:latin typeface="Palatino" charset="0"/>
                <a:cs typeface="+mn-cs"/>
              </a:rPr>
              <a:t>t</a:t>
            </a:r>
            <a:r>
              <a:rPr lang="en-US" sz="5000" b="1" dirty="0" err="1" smtClean="0">
                <a:solidFill>
                  <a:srgbClr val="0000FF"/>
                </a:solidFill>
                <a:latin typeface="Palatino" charset="0"/>
                <a:cs typeface="+mn-cs"/>
              </a:rPr>
              <a:t>u</a:t>
            </a:r>
            <a:r>
              <a:rPr lang="en-US" sz="5000" b="1" dirty="0" err="1" smtClean="0">
                <a:solidFill>
                  <a:schemeClr val="accent3">
                    <a:lumMod val="60000"/>
                    <a:lumOff val="40000"/>
                  </a:schemeClr>
                </a:solidFill>
                <a:latin typeface="Palatino" charset="0"/>
                <a:cs typeface="+mn-cs"/>
              </a:rPr>
              <a:t>s</a:t>
            </a:r>
            <a:r>
              <a:rPr lang="en-US" sz="50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Palatino" charset="0"/>
                <a:cs typeface="+mn-cs"/>
              </a:rPr>
              <a:t> </a:t>
            </a:r>
            <a:r>
              <a:rPr lang="en-US" sz="5000" b="1" dirty="0" err="1" smtClean="0">
                <a:solidFill>
                  <a:schemeClr val="accent3">
                    <a:lumMod val="60000"/>
                    <a:lumOff val="40000"/>
                  </a:schemeClr>
                </a:solidFill>
                <a:latin typeface="Palatino" charset="0"/>
                <a:cs typeface="+mn-cs"/>
              </a:rPr>
              <a:t>as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igna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t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u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r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as</a:t>
            </a:r>
            <a:r>
              <a:rPr lang="en-US" sz="5000" b="1" dirty="0" smtClean="0">
                <a:solidFill>
                  <a:srgbClr val="3366FF"/>
                </a:solidFill>
                <a:latin typeface="Palatino" charset="0"/>
                <a:cs typeface="+mn-cs"/>
              </a:rPr>
              <a:t> 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d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ifíciles</a:t>
            </a:r>
            <a:r>
              <a:rPr lang="en-US" sz="5000" b="1" dirty="0" smtClean="0">
                <a:solidFill>
                  <a:srgbClr val="3366FF"/>
                </a:solidFill>
                <a:latin typeface="Palatino" charset="0"/>
                <a:cs typeface="+mn-cs"/>
              </a:rPr>
              <a:t> </a:t>
            </a:r>
            <a:r>
              <a:rPr lang="en-US" sz="5000" b="1" dirty="0" smtClean="0">
                <a:solidFill>
                  <a:srgbClr val="FF0000"/>
                </a:solidFill>
                <a:latin typeface="Palatino" charset="0"/>
                <a:cs typeface="+mn-cs"/>
              </a:rPr>
              <a:t>d</a:t>
            </a:r>
            <a:r>
              <a:rPr lang="en-US" sz="5000" b="1" dirty="0" smtClean="0">
                <a:solidFill>
                  <a:srgbClr val="3366FF"/>
                </a:solidFill>
                <a:latin typeface="Palatino" charset="0"/>
                <a:cs typeface="+mn-cs"/>
              </a:rPr>
              <a:t>e 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mu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s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i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c</a:t>
            </a:r>
            <a:r>
              <a:rPr lang="en-US" sz="5000" b="1" dirty="0" err="1" smtClean="0">
                <a:solidFill>
                  <a:srgbClr val="3366FF"/>
                </a:solidFill>
                <a:latin typeface="Palatino" charset="0"/>
                <a:cs typeface="+mn-cs"/>
              </a:rPr>
              <a:t>ologí</a:t>
            </a:r>
            <a:r>
              <a:rPr lang="en-US" sz="5000" b="1" dirty="0" err="1" smtClean="0">
                <a:solidFill>
                  <a:srgbClr val="FF6600"/>
                </a:solidFill>
                <a:latin typeface="Palatino" charset="0"/>
                <a:cs typeface="+mn-cs"/>
              </a:rPr>
              <a:t>a</a:t>
            </a:r>
            <a:r>
              <a:rPr lang="en-US" sz="5000" b="1" dirty="0" smtClean="0">
                <a:solidFill>
                  <a:srgbClr val="0000FF"/>
                </a:solidFill>
                <a:latin typeface="Palatino" charset="0"/>
                <a:cs typeface="+mn-cs"/>
              </a:rPr>
              <a:t>.</a:t>
            </a:r>
            <a:endParaRPr lang="en-US" sz="5000" b="1" dirty="0">
              <a:solidFill>
                <a:srgbClr val="0000FF"/>
              </a:solidFill>
              <a:latin typeface="Palatino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91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uestion-mark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8100"/>
            <a:ext cx="5753100" cy="5753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10200" y="2300526"/>
            <a:ext cx="3657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5000" dirty="0" smtClean="0"/>
              <a:t>¿Preguntas?</a:t>
            </a:r>
            <a:endParaRPr lang="es-ES_tradnl" sz="5000" dirty="0"/>
          </a:p>
        </p:txBody>
      </p:sp>
    </p:spTree>
    <p:extLst>
      <p:ext uri="{BB962C8B-B14F-4D97-AF65-F5344CB8AC3E}">
        <p14:creationId xmlns:p14="http://schemas.microsoft.com/office/powerpoint/2010/main" val="42504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95300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 smtClean="0"/>
              <a:t>Otros</a:t>
            </a:r>
            <a:r>
              <a:rPr lang="en-US" sz="6600" dirty="0" smtClean="0"/>
              <a:t> </a:t>
            </a:r>
            <a:r>
              <a:rPr lang="en-US" sz="6600" dirty="0" err="1" smtClean="0"/>
              <a:t>recursos</a:t>
            </a:r>
            <a:endParaRPr lang="en-US" sz="6600" dirty="0"/>
          </a:p>
        </p:txBody>
      </p:sp>
      <p:sp>
        <p:nvSpPr>
          <p:cNvPr id="3" name="TextBox 2"/>
          <p:cNvSpPr txBox="1"/>
          <p:nvPr/>
        </p:nvSpPr>
        <p:spPr>
          <a:xfrm>
            <a:off x="699001" y="2038172"/>
            <a:ext cx="7301999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hlinkClick r:id="rId2"/>
              </a:rPr>
              <a:t>http://www.uiowa.edu/~acadtech/phonetics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>
                <a:hlinkClick r:id="rId3"/>
              </a:rPr>
              <a:t>https://www.youtube.com/watch?v=</a:t>
            </a:r>
            <a:r>
              <a:rPr lang="en-US" sz="2400" dirty="0" smtClean="0">
                <a:hlinkClick r:id="rId3"/>
              </a:rPr>
              <a:t>ypwcqffJ1dI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>
                <a:hlinkClick r:id="rId4"/>
              </a:rPr>
              <a:t>https://www.youtube.com/watch?v=</a:t>
            </a:r>
            <a:r>
              <a:rPr lang="en-US" sz="2400" dirty="0" smtClean="0">
                <a:hlinkClick r:id="rId4"/>
              </a:rPr>
              <a:t>vUNEwsWoWy4</a:t>
            </a:r>
            <a:endParaRPr lang="en-US" sz="2400" dirty="0" smtClean="0"/>
          </a:p>
        </p:txBody>
      </p:sp>
      <p:pic>
        <p:nvPicPr>
          <p:cNvPr id="4" name="Picture 3" descr="header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779"/>
          <a:stretch/>
        </p:blipFill>
        <p:spPr>
          <a:xfrm>
            <a:off x="1369865" y="3574411"/>
            <a:ext cx="2227121" cy="2032463"/>
          </a:xfrm>
          <a:prstGeom prst="rect">
            <a:avLst/>
          </a:prstGeom>
        </p:spPr>
      </p:pic>
      <p:pic>
        <p:nvPicPr>
          <p:cNvPr id="5" name="Picture 4" descr="header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19" b="49960"/>
          <a:stretch/>
        </p:blipFill>
        <p:spPr>
          <a:xfrm>
            <a:off x="3795071" y="4050254"/>
            <a:ext cx="4967929" cy="101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9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19100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600" dirty="0" smtClean="0"/>
              <a:t>¡Gracias por venir!</a:t>
            </a:r>
            <a:endParaRPr lang="es-ES_tradnl" sz="6600" dirty="0"/>
          </a:p>
        </p:txBody>
      </p:sp>
      <p:pic>
        <p:nvPicPr>
          <p:cNvPr id="3" name="Picture 2" descr="happy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520" y="2171700"/>
            <a:ext cx="3611880" cy="241093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38200" y="3009900"/>
            <a:ext cx="277511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err="1" smtClean="0"/>
              <a:t>jvcasill@email.arizona.edu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www.jvcasillas.com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21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Referencias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7351" indent="-407351">
              <a:lnSpc>
                <a:spcPct val="100000"/>
              </a:lnSpc>
              <a:spcBef>
                <a:spcPts val="0"/>
              </a:spcBef>
              <a:buNone/>
            </a:pPr>
            <a:r>
              <a:rPr lang="es-ES_tradnl" sz="2000" dirty="0" err="1" smtClean="0"/>
              <a:t>Schwegler</a:t>
            </a:r>
            <a:r>
              <a:rPr lang="es-ES_tradnl" sz="2000" dirty="0" smtClean="0"/>
              <a:t>, A. (2013). Clínica de pronunciación. </a:t>
            </a:r>
            <a:r>
              <a:rPr lang="es-ES_tradnl" sz="2000" dirty="0" err="1" smtClean="0"/>
              <a:t>Middlebury</a:t>
            </a:r>
            <a:r>
              <a:rPr lang="es-ES_tradnl" sz="2000" dirty="0" smtClean="0"/>
              <a:t> </a:t>
            </a:r>
            <a:r>
              <a:rPr lang="es-ES_tradnl" sz="2000" dirty="0" err="1" smtClean="0"/>
              <a:t>College</a:t>
            </a:r>
            <a:r>
              <a:rPr lang="es-ES_tradnl" sz="2000" dirty="0" smtClean="0"/>
              <a:t>. 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36094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629442"/>
            <a:ext cx="9144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 Black"/>
                <a:cs typeface="Arial Black"/>
              </a:rPr>
              <a:t>¿</a:t>
            </a:r>
            <a:r>
              <a:rPr lang="en-US" sz="6600" dirty="0" err="1">
                <a:solidFill>
                  <a:schemeClr val="bg1"/>
                </a:solidFill>
                <a:latin typeface="Arial Black"/>
                <a:cs typeface="Arial Black"/>
              </a:rPr>
              <a:t>Cómo</a:t>
            </a:r>
            <a:r>
              <a:rPr lang="en-US" sz="66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  <a:r>
              <a:rPr lang="en-US" sz="6600" dirty="0" err="1">
                <a:solidFill>
                  <a:schemeClr val="bg1"/>
                </a:solidFill>
                <a:latin typeface="Arial Black"/>
                <a:cs typeface="Arial Black"/>
              </a:rPr>
              <a:t>producir</a:t>
            </a:r>
            <a:r>
              <a:rPr lang="en-US" sz="66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  <a:p>
            <a:pPr algn="ctr"/>
            <a:r>
              <a:rPr lang="en-US" sz="6600" dirty="0">
                <a:solidFill>
                  <a:srgbClr val="FF0000"/>
                </a:solidFill>
                <a:latin typeface="Arial Black"/>
                <a:cs typeface="Arial Black"/>
              </a:rPr>
              <a:t>/</a:t>
            </a:r>
            <a:r>
              <a:rPr lang="en-US" sz="6600" dirty="0" smtClean="0">
                <a:solidFill>
                  <a:srgbClr val="FF0000"/>
                </a:solidFill>
                <a:latin typeface="Arial Black"/>
                <a:cs typeface="Arial Black"/>
              </a:rPr>
              <a:t>r/</a:t>
            </a:r>
            <a:r>
              <a:rPr lang="en-US" sz="6600" dirty="0">
                <a:solidFill>
                  <a:schemeClr val="bg1"/>
                </a:solidFill>
                <a:latin typeface="Arial Black"/>
                <a:cs typeface="Arial Black"/>
              </a:rPr>
              <a:t>?</a:t>
            </a:r>
          </a:p>
        </p:txBody>
      </p:sp>
      <p:pic>
        <p:nvPicPr>
          <p:cNvPr id="4" name="Picture 3" descr="Screen Shot 2014-08-03 at 10.12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956" y="-4162"/>
            <a:ext cx="5761244" cy="410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9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2000" y="266700"/>
            <a:ext cx="77895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err="1" smtClean="0">
                <a:solidFill>
                  <a:srgbClr val="FF6600"/>
                </a:solidFill>
              </a:rPr>
              <a:t>Existe</a:t>
            </a:r>
            <a:r>
              <a:rPr lang="en-US" sz="6600" dirty="0" smtClean="0">
                <a:solidFill>
                  <a:srgbClr val="FF6600"/>
                </a:solidFill>
              </a:rPr>
              <a:t> un </a:t>
            </a:r>
            <a:r>
              <a:rPr lang="en-US" sz="6600" dirty="0" err="1" smtClean="0">
                <a:solidFill>
                  <a:srgbClr val="FF6600"/>
                </a:solidFill>
              </a:rPr>
              <a:t>sonido</a:t>
            </a:r>
            <a:r>
              <a:rPr lang="en-US" sz="6600" dirty="0" smtClean="0">
                <a:solidFill>
                  <a:srgbClr val="FF6600"/>
                </a:solidFill>
              </a:rPr>
              <a:t> </a:t>
            </a:r>
            <a:r>
              <a:rPr lang="en-US" sz="6600" dirty="0" err="1" smtClean="0">
                <a:solidFill>
                  <a:srgbClr val="FF6600"/>
                </a:solidFill>
              </a:rPr>
              <a:t>parecido</a:t>
            </a:r>
            <a:r>
              <a:rPr lang="en-US" sz="6600" dirty="0" smtClean="0">
                <a:solidFill>
                  <a:srgbClr val="FF6600"/>
                </a:solidFill>
              </a:rPr>
              <a:t> en </a:t>
            </a:r>
            <a:r>
              <a:rPr lang="en-US" sz="6600" dirty="0" err="1" smtClean="0">
                <a:solidFill>
                  <a:srgbClr val="FF6600"/>
                </a:solidFill>
              </a:rPr>
              <a:t>inglés</a:t>
            </a:r>
            <a:r>
              <a:rPr lang="en-US" sz="6600" dirty="0" smtClean="0">
                <a:solidFill>
                  <a:srgbClr val="FF6600"/>
                </a:solidFill>
              </a:rPr>
              <a:t>…</a:t>
            </a:r>
            <a:endParaRPr lang="en-US" sz="6600" dirty="0">
              <a:solidFill>
                <a:srgbClr val="FF66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2897475"/>
            <a:ext cx="31242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smtClean="0"/>
              <a:t>“</a:t>
            </a:r>
            <a:r>
              <a:rPr lang="en-US" sz="4500" dirty="0" err="1" smtClean="0"/>
              <a:t>tt</a:t>
            </a:r>
            <a:r>
              <a:rPr lang="en-US" sz="4500" dirty="0" smtClean="0"/>
              <a:t>” y “d” son </a:t>
            </a:r>
            <a:r>
              <a:rPr lang="en-US" sz="4500" dirty="0" err="1" smtClean="0"/>
              <a:t>alveolares</a:t>
            </a:r>
            <a:endParaRPr lang="en-US" sz="4500" dirty="0"/>
          </a:p>
        </p:txBody>
      </p:sp>
      <p:pic>
        <p:nvPicPr>
          <p:cNvPr id="5" name="Picture 4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589609"/>
            <a:ext cx="4648200" cy="2858691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 bwMode="auto">
          <a:xfrm>
            <a:off x="6324600" y="3162300"/>
            <a:ext cx="914400" cy="3810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4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115817"/>
              </p:ext>
            </p:extLst>
          </p:nvPr>
        </p:nvGraphicFramePr>
        <p:xfrm>
          <a:off x="1524000" y="800100"/>
          <a:ext cx="6096000" cy="929640"/>
        </p:xfrm>
        <a:graphic>
          <a:graphicData uri="http://schemas.openxmlformats.org/drawingml/2006/table">
            <a:tbl>
              <a:tblPr>
                <a:tableStyleId>{69012ECD-51FC-41F1-AA8D-1B2483CD663E}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err="1" smtClean="0"/>
                        <a:t>to</a:t>
                      </a:r>
                      <a:r>
                        <a:rPr lang="en-US" sz="5500" dirty="0" err="1" smtClean="0">
                          <a:solidFill>
                            <a:srgbClr val="FF0000"/>
                          </a:solidFill>
                        </a:rPr>
                        <a:t>r</a:t>
                      </a:r>
                      <a:r>
                        <a:rPr lang="en-US" sz="5500" dirty="0" err="1" smtClean="0"/>
                        <a:t>o</a:t>
                      </a:r>
                      <a:endParaRPr lang="en-US" sz="55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smtClean="0"/>
                        <a:t>vs.</a:t>
                      </a:r>
                      <a:endParaRPr lang="en-US" sz="55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err="1" smtClean="0"/>
                        <a:t>to</a:t>
                      </a:r>
                      <a:r>
                        <a:rPr lang="en-US" sz="5500" dirty="0" err="1" smtClean="0">
                          <a:solidFill>
                            <a:srgbClr val="FF0000"/>
                          </a:solidFill>
                        </a:rPr>
                        <a:t>d</a:t>
                      </a:r>
                      <a:r>
                        <a:rPr lang="en-US" sz="5500" dirty="0" err="1" smtClean="0"/>
                        <a:t>o</a:t>
                      </a:r>
                      <a:endParaRPr lang="en-US" sz="5500" dirty="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5" name="Picture 4" descr="EL_TORO_DE_OSBOR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324100"/>
            <a:ext cx="3662112" cy="2173026"/>
          </a:xfrm>
          <a:prstGeom prst="rect">
            <a:avLst/>
          </a:prstGeom>
        </p:spPr>
      </p:pic>
      <p:pic>
        <p:nvPicPr>
          <p:cNvPr id="6" name="Picture 5" descr="t1lar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324100"/>
            <a:ext cx="39285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9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723110"/>
              </p:ext>
            </p:extLst>
          </p:nvPr>
        </p:nvGraphicFramePr>
        <p:xfrm>
          <a:off x="1524000" y="800100"/>
          <a:ext cx="6096000" cy="929640"/>
        </p:xfrm>
        <a:graphic>
          <a:graphicData uri="http://schemas.openxmlformats.org/drawingml/2006/table">
            <a:tbl>
              <a:tblPr>
                <a:effectLst/>
                <a:tableStyleId>{69012ECD-51FC-41F1-AA8D-1B2483CD663E}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err="1" smtClean="0"/>
                        <a:t>to</a:t>
                      </a:r>
                      <a:r>
                        <a:rPr lang="en-US" sz="5500" dirty="0" err="1" smtClean="0">
                          <a:solidFill>
                            <a:srgbClr val="FF0000"/>
                          </a:solidFill>
                        </a:rPr>
                        <a:t>r</a:t>
                      </a:r>
                      <a:r>
                        <a:rPr lang="en-US" sz="5500" dirty="0" err="1" smtClean="0"/>
                        <a:t>o</a:t>
                      </a:r>
                      <a:endParaRPr lang="en-US" sz="55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smtClean="0"/>
                        <a:t>vs.</a:t>
                      </a:r>
                      <a:endParaRPr lang="en-US" sz="55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err="1" smtClean="0"/>
                        <a:t>to</a:t>
                      </a:r>
                      <a:r>
                        <a:rPr lang="en-US" sz="5500" dirty="0" err="1" smtClean="0">
                          <a:solidFill>
                            <a:srgbClr val="FF0000"/>
                          </a:solidFill>
                        </a:rPr>
                        <a:t>d</a:t>
                      </a:r>
                      <a:r>
                        <a:rPr lang="en-US" sz="5500" dirty="0" err="1" smtClean="0"/>
                        <a:t>o</a:t>
                      </a:r>
                      <a:endParaRPr lang="en-US" sz="5500" dirty="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81000" y="2171700"/>
            <a:ext cx="80009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4000" dirty="0" smtClean="0"/>
              <a:t>La “d” de “</a:t>
            </a:r>
            <a:r>
              <a:rPr lang="en-US" sz="4000" dirty="0" err="1" smtClean="0"/>
              <a:t>todo</a:t>
            </a:r>
            <a:r>
              <a:rPr lang="en-US" sz="4000" dirty="0" smtClean="0"/>
              <a:t>” </a:t>
            </a:r>
            <a:r>
              <a:rPr lang="en-US" sz="4000" dirty="0" err="1" smtClean="0"/>
              <a:t>es</a:t>
            </a:r>
            <a:r>
              <a:rPr lang="en-US" sz="4000" dirty="0" smtClean="0"/>
              <a:t> dental y </a:t>
            </a:r>
            <a:r>
              <a:rPr lang="en-US" sz="4000" dirty="0" err="1" smtClean="0"/>
              <a:t>tiene</a:t>
            </a:r>
            <a:r>
              <a:rPr lang="en-US" sz="4000" dirty="0" smtClean="0"/>
              <a:t> </a:t>
            </a:r>
            <a:r>
              <a:rPr lang="en-US" sz="4000" dirty="0" err="1" smtClean="0"/>
              <a:t>pronunciación</a:t>
            </a:r>
            <a:r>
              <a:rPr lang="en-US" sz="4000" dirty="0" smtClean="0"/>
              <a:t> “suave”.</a:t>
            </a:r>
          </a:p>
          <a:p>
            <a:pPr marL="285750" indent="-285750">
              <a:buFont typeface="Arial"/>
              <a:buChar char="•"/>
            </a:pPr>
            <a:endParaRPr lang="en-US" sz="4000" dirty="0" smtClean="0"/>
          </a:p>
          <a:p>
            <a:pPr marL="285750" indent="-285750">
              <a:buFont typeface="Arial"/>
              <a:buChar char="•"/>
            </a:pPr>
            <a:r>
              <a:rPr lang="en-US" sz="4000" dirty="0" smtClean="0"/>
              <a:t>La “r” de “</a:t>
            </a:r>
            <a:r>
              <a:rPr lang="en-US" sz="4000" dirty="0" err="1" smtClean="0"/>
              <a:t>toro</a:t>
            </a:r>
            <a:r>
              <a:rPr lang="en-US" sz="4000" dirty="0" smtClean="0"/>
              <a:t>” </a:t>
            </a:r>
            <a:r>
              <a:rPr lang="en-US" sz="4000" dirty="0" err="1" smtClean="0"/>
              <a:t>suena</a:t>
            </a:r>
            <a:r>
              <a:rPr lang="en-US" sz="4000" dirty="0" smtClean="0"/>
              <a:t> </a:t>
            </a:r>
            <a:r>
              <a:rPr lang="en-US" sz="4000" dirty="0" err="1" smtClean="0"/>
              <a:t>como</a:t>
            </a:r>
            <a:r>
              <a:rPr lang="en-US" sz="4000" dirty="0" smtClean="0"/>
              <a:t> “</a:t>
            </a:r>
            <a:r>
              <a:rPr lang="en-US" sz="4000" dirty="0" err="1" smtClean="0"/>
              <a:t>tt</a:t>
            </a:r>
            <a:r>
              <a:rPr lang="en-US" sz="4000" dirty="0" smtClean="0"/>
              <a:t>” en </a:t>
            </a:r>
            <a:r>
              <a:rPr lang="en-US" sz="4000" dirty="0" err="1" smtClean="0"/>
              <a:t>inglés</a:t>
            </a:r>
            <a:r>
              <a:rPr lang="en-US" sz="4000" dirty="0" smtClean="0"/>
              <a:t> (“butter”).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9154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47332899-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508000"/>
            <a:ext cx="3810000" cy="471170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019702"/>
              </p:ext>
            </p:extLst>
          </p:nvPr>
        </p:nvGraphicFramePr>
        <p:xfrm>
          <a:off x="457200" y="2232660"/>
          <a:ext cx="6096000" cy="929640"/>
        </p:xfrm>
        <a:graphic>
          <a:graphicData uri="http://schemas.openxmlformats.org/drawingml/2006/table">
            <a:tbl>
              <a:tblPr>
                <a:effectLst/>
                <a:tableStyleId>{69012ECD-51FC-41F1-AA8D-1B2483CD663E}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err="1" smtClean="0"/>
                        <a:t>to</a:t>
                      </a:r>
                      <a:r>
                        <a:rPr lang="en-US" sz="5500" dirty="0" err="1" smtClean="0">
                          <a:solidFill>
                            <a:srgbClr val="FF0000"/>
                          </a:solidFill>
                        </a:rPr>
                        <a:t>r</a:t>
                      </a:r>
                      <a:r>
                        <a:rPr lang="en-US" sz="5500" dirty="0" err="1" smtClean="0"/>
                        <a:t>o</a:t>
                      </a:r>
                      <a:endParaRPr lang="en-US" sz="5500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500" dirty="0" smtClean="0"/>
                        <a:t>=</a:t>
                      </a:r>
                      <a:endParaRPr lang="en-US" sz="55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5500" dirty="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1000" y="4127837"/>
            <a:ext cx="373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FF0000"/>
                </a:solidFill>
              </a:rPr>
              <a:t>(¡</a:t>
            </a:r>
            <a:r>
              <a:rPr lang="en-US" sz="3000" dirty="0" err="1" smtClean="0">
                <a:solidFill>
                  <a:srgbClr val="FF0000"/>
                </a:solidFill>
              </a:rPr>
              <a:t>pero</a:t>
            </a:r>
            <a:r>
              <a:rPr lang="en-US" sz="3000" dirty="0" smtClean="0">
                <a:solidFill>
                  <a:srgbClr val="FF0000"/>
                </a:solidFill>
              </a:rPr>
              <a:t> con </a:t>
            </a:r>
            <a:r>
              <a:rPr lang="en-US" sz="3000" dirty="0" err="1" smtClean="0">
                <a:solidFill>
                  <a:srgbClr val="FF0000"/>
                </a:solidFill>
              </a:rPr>
              <a:t>las</a:t>
            </a:r>
            <a:r>
              <a:rPr lang="en-US" sz="3000" dirty="0" smtClean="0">
                <a:solidFill>
                  <a:srgbClr val="FF0000"/>
                </a:solidFill>
              </a:rPr>
              <a:t> </a:t>
            </a:r>
            <a:r>
              <a:rPr lang="en-US" sz="3000" dirty="0" err="1" smtClean="0">
                <a:solidFill>
                  <a:srgbClr val="FF0000"/>
                </a:solidFill>
              </a:rPr>
              <a:t>vocales</a:t>
            </a:r>
            <a:r>
              <a:rPr lang="en-US" sz="3000" dirty="0" smtClean="0">
                <a:solidFill>
                  <a:srgbClr val="FF0000"/>
                </a:solidFill>
              </a:rPr>
              <a:t> del </a:t>
            </a:r>
            <a:r>
              <a:rPr lang="en-US" sz="3000" dirty="0" err="1" smtClean="0">
                <a:solidFill>
                  <a:srgbClr val="FF0000"/>
                </a:solidFill>
              </a:rPr>
              <a:t>español</a:t>
            </a:r>
            <a:r>
              <a:rPr lang="en-US" sz="3000" dirty="0" smtClean="0">
                <a:solidFill>
                  <a:srgbClr val="FF0000"/>
                </a:solidFill>
              </a:rPr>
              <a:t>!)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Donut 2"/>
          <p:cNvSpPr/>
          <p:nvPr/>
        </p:nvSpPr>
        <p:spPr>
          <a:xfrm>
            <a:off x="4495800" y="1485900"/>
            <a:ext cx="2438400" cy="2667000"/>
          </a:xfrm>
          <a:prstGeom prst="donut">
            <a:avLst>
              <a:gd name="adj" fmla="val 656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05400" y="952500"/>
            <a:ext cx="1088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“Toto”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81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 animBg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838200" y="723900"/>
            <a:ext cx="25146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dirty="0" err="1">
                <a:latin typeface="Arial Black" charset="0"/>
              </a:rPr>
              <a:t>p</a:t>
            </a:r>
            <a:r>
              <a:rPr lang="en-US" sz="3600" dirty="0" err="1" smtClean="0">
                <a:latin typeface="Arial Black" charset="0"/>
              </a:rPr>
              <a:t>e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o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err="1">
                <a:latin typeface="Arial Black" charset="0"/>
              </a:rPr>
              <a:t>c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o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err="1">
                <a:latin typeface="Arial Black" charset="0"/>
              </a:rPr>
              <a:t>p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a</a:t>
            </a:r>
            <a:endParaRPr lang="en-US" sz="3600" dirty="0" smtClean="0">
              <a:latin typeface="Arial Black" charset="0"/>
            </a:endParaRPr>
          </a:p>
          <a:p>
            <a:pPr algn="ctr"/>
            <a:r>
              <a:rPr lang="en-US" sz="3600" dirty="0" smtClean="0">
                <a:latin typeface="Arial Black" charset="0"/>
              </a:rPr>
              <a:t> </a:t>
            </a:r>
            <a:r>
              <a:rPr lang="en-US" sz="2000" dirty="0" smtClean="0">
                <a:latin typeface="Arial Black" charset="0"/>
              </a:rPr>
              <a:t> </a:t>
            </a:r>
            <a:r>
              <a:rPr lang="en-US" sz="3600" dirty="0" err="1" smtClean="0">
                <a:latin typeface="Arial Black" charset="0"/>
              </a:rPr>
              <a:t>co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	</a:t>
            </a:r>
            <a:endParaRPr lang="en-US" sz="3600" dirty="0">
              <a:latin typeface="Arial Black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5181600" y="757178"/>
            <a:ext cx="251460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latin typeface="Arial Black" charset="0"/>
              </a:rPr>
              <a:t>(</a:t>
            </a:r>
            <a:r>
              <a:rPr lang="en-US" sz="3600" dirty="0" err="1" smtClean="0">
                <a:latin typeface="Arial Black" charset="0"/>
              </a:rPr>
              <a:t>pe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tt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)</a:t>
            </a:r>
          </a:p>
          <a:p>
            <a:pPr algn="ctr"/>
            <a:r>
              <a:rPr lang="en-US" sz="3600" dirty="0" smtClean="0">
                <a:latin typeface="Arial Black" charset="0"/>
              </a:rPr>
              <a:t>(</a:t>
            </a:r>
            <a:r>
              <a:rPr lang="en-US" sz="3600" dirty="0" err="1">
                <a:latin typeface="Arial Black" charset="0"/>
              </a:rPr>
              <a:t>c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tt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)</a:t>
            </a:r>
          </a:p>
          <a:p>
            <a:pPr algn="ctr"/>
            <a:r>
              <a:rPr lang="en-US" sz="3600" dirty="0" smtClean="0">
                <a:latin typeface="Arial Black" charset="0"/>
              </a:rPr>
              <a:t>(</a:t>
            </a:r>
            <a:r>
              <a:rPr lang="en-US" sz="3600" dirty="0" err="1" smtClean="0">
                <a:latin typeface="Arial Black" charset="0"/>
              </a:rPr>
              <a:t>pa</a:t>
            </a:r>
            <a:r>
              <a:rPr lang="en-US" sz="3600" u="sng" dirty="0" err="1" smtClean="0">
                <a:solidFill>
                  <a:srgbClr val="FF0000"/>
                </a:solidFill>
                <a:latin typeface="Arial Black" charset="0"/>
              </a:rPr>
              <a:t>tt</a:t>
            </a:r>
            <a:r>
              <a:rPr lang="en-US" sz="3600" dirty="0" err="1" smtClean="0">
                <a:latin typeface="Arial Black" charset="0"/>
              </a:rPr>
              <a:t>a</a:t>
            </a:r>
            <a:r>
              <a:rPr lang="en-US" sz="3600" dirty="0" smtClean="0">
                <a:latin typeface="Arial Black" charset="0"/>
              </a:rPr>
              <a:t>)</a:t>
            </a:r>
          </a:p>
          <a:p>
            <a:pPr algn="ctr"/>
            <a:r>
              <a:rPr lang="en-US" sz="3600" dirty="0" smtClean="0">
                <a:latin typeface="Arial Black" charset="0"/>
              </a:rPr>
              <a:t>(</a:t>
            </a:r>
            <a:r>
              <a:rPr lang="en-US" sz="3600" dirty="0" err="1" smtClean="0">
                <a:latin typeface="Arial Black" charset="0"/>
              </a:rPr>
              <a:t>co</a:t>
            </a:r>
            <a:r>
              <a:rPr lang="en-US" sz="3600" dirty="0" err="1" smtClean="0">
                <a:solidFill>
                  <a:srgbClr val="FF0000"/>
                </a:solidFill>
                <a:latin typeface="Arial Black" charset="0"/>
              </a:rPr>
              <a:t>tt</a:t>
            </a:r>
            <a:r>
              <a:rPr lang="en-US" sz="3600" dirty="0" err="1" smtClean="0">
                <a:latin typeface="Arial Black" charset="0"/>
              </a:rPr>
              <a:t>o</a:t>
            </a:r>
            <a:r>
              <a:rPr lang="en-US" sz="3600" dirty="0" smtClean="0">
                <a:latin typeface="Arial Black" charset="0"/>
              </a:rPr>
              <a:t>)		</a:t>
            </a:r>
            <a:endParaRPr lang="en-US" sz="3600" dirty="0">
              <a:latin typeface="Arial Black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19600" y="3238500"/>
            <a:ext cx="4267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 smtClean="0">
                <a:solidFill>
                  <a:schemeClr val="tx2"/>
                </a:solidFill>
              </a:rPr>
              <a:t>Inglés</a:t>
            </a:r>
            <a:r>
              <a:rPr lang="en-US" sz="6600" dirty="0" smtClean="0">
                <a:solidFill>
                  <a:schemeClr val="tx2"/>
                </a:solidFill>
              </a:rPr>
              <a:t> </a:t>
            </a:r>
            <a:r>
              <a:rPr lang="en-US" sz="6600" dirty="0" err="1" smtClean="0">
                <a:solidFill>
                  <a:schemeClr val="tx2"/>
                </a:solidFill>
              </a:rPr>
              <a:t>imaginario</a:t>
            </a:r>
            <a:endParaRPr lang="en-US" sz="6600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0" y="3238500"/>
            <a:ext cx="4267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 smtClean="0">
                <a:solidFill>
                  <a:schemeClr val="tx2"/>
                </a:solidFill>
              </a:rPr>
              <a:t>Español</a:t>
            </a:r>
            <a:endParaRPr lang="en-US" sz="6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heme/theme1.xml><?xml version="1.0" encoding="utf-8"?>
<a:theme xmlns:a="http://schemas.openxmlformats.org/drawingml/2006/main" name="Books 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radition">
      <a:majorFont>
        <a:latin typeface="Candara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378</Words>
  <Application>Microsoft Macintosh PowerPoint</Application>
  <PresentationFormat>Presentación en pantalla (16:10)</PresentationFormat>
  <Paragraphs>134</Paragraphs>
  <Slides>38</Slides>
  <Notes>3</Notes>
  <HiddenSlides>0</HiddenSlides>
  <MMClips>2</MMClips>
  <ScaleCrop>false</ScaleCrop>
  <HeadingPairs>
    <vt:vector size="8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8" baseType="lpstr">
      <vt:lpstr>Arial</vt:lpstr>
      <vt:lpstr>Arial Black</vt:lpstr>
      <vt:lpstr>Candara</vt:lpstr>
      <vt:lpstr>Century Gothic</vt:lpstr>
      <vt:lpstr>ＭＳ Ｐゴシック</vt:lpstr>
      <vt:lpstr>Palatino</vt:lpstr>
      <vt:lpstr>Times</vt:lpstr>
      <vt:lpstr>メイリオ</vt:lpstr>
      <vt:lpstr>Books 16x9</vt:lpstr>
      <vt:lpstr>Document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Referencias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modified xsi:type="dcterms:W3CDTF">2015-11-26T08:54:55Z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TC027879409991</vt:lpwstr>
  </property>
</Properties>
</file>

<file path=docProps/thumbnail.jpeg>
</file>